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21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</p:sldIdLst>
  <p:sldSz cx="18288000" cy="10287000"/>
  <p:notesSz cx="6858000" cy="9144000"/>
  <p:embeddedFontLst>
    <p:embeddedFont>
      <p:font typeface="Planer" panose="020B0604020202020204" charset="0"/>
      <p:regular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FD3040-711A-B0E5-09DF-A62F30CB4F65}" v="7" dt="2024-05-01T08:48:03.906"/>
    <p1510:client id="{B7F41C82-C790-2A0E-E25D-5B35A1E78D53}" v="92" dt="2024-05-01T10:12:33.9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2" d="100"/>
          <a:sy n="52" d="100"/>
        </p:scale>
        <p:origin x="606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1.fntdata"/><Relationship Id="rId27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01.05.2024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>
              <a:ea typeface="Calibri"/>
              <a:cs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>
              <a:ea typeface="Calibri"/>
              <a:cs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d1hKfu9KWDI?feature=oembed" TargetMode="External"/><Relationship Id="rId4" Type="http://schemas.openxmlformats.org/officeDocument/2006/relationships/image" Target="../media/image4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sv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sv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sv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svg"/><Relationship Id="rId3" Type="http://schemas.openxmlformats.org/officeDocument/2006/relationships/image" Target="../media/image3.png"/><Relationship Id="rId7" Type="http://schemas.openxmlformats.org/officeDocument/2006/relationships/image" Target="../media/image53.png"/><Relationship Id="rId12" Type="http://schemas.openxmlformats.org/officeDocument/2006/relationships/image" Target="../media/image58.sv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svg"/><Relationship Id="rId11" Type="http://schemas.openxmlformats.org/officeDocument/2006/relationships/image" Target="../media/image57.png"/><Relationship Id="rId5" Type="http://schemas.openxmlformats.org/officeDocument/2006/relationships/image" Target="../media/image51.png"/><Relationship Id="rId10" Type="http://schemas.openxmlformats.org/officeDocument/2006/relationships/image" Target="../media/image56.svg"/><Relationship Id="rId4" Type="http://schemas.openxmlformats.org/officeDocument/2006/relationships/image" Target="../media/image1.png"/><Relationship Id="rId9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svg"/><Relationship Id="rId7" Type="http://schemas.openxmlformats.org/officeDocument/2006/relationships/image" Target="../media/image9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10" Type="http://schemas.openxmlformats.org/officeDocument/2006/relationships/image" Target="../media/image28.svg"/><Relationship Id="rId4" Type="http://schemas.openxmlformats.org/officeDocument/2006/relationships/image" Target="../media/image22.svg"/><Relationship Id="rId9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31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svg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 rot="-10800000">
            <a:off x="13565120" y="0"/>
            <a:ext cx="4722880" cy="4667317"/>
            <a:chOff x="0" y="0"/>
            <a:chExt cx="6350000" cy="6339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B8C00"/>
            </a:solid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9614" y="2958964"/>
            <a:ext cx="7415274" cy="7328036"/>
            <a:chOff x="0" y="0"/>
            <a:chExt cx="6350000" cy="633984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B8C00"/>
            </a:solid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 rot="-5400000">
            <a:off x="12701375" y="4700375"/>
            <a:ext cx="5619682" cy="5553568"/>
            <a:chOff x="0" y="0"/>
            <a:chExt cx="6350000" cy="633984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B8C00">
                <a:alpha val="49804"/>
              </a:srgbClr>
            </a:solid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 rot="5400000">
            <a:off x="-67691" y="31693"/>
            <a:ext cx="5387798" cy="5324412"/>
            <a:chOff x="0" y="0"/>
            <a:chExt cx="6350000" cy="633984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B8C00">
                <a:alpha val="49804"/>
              </a:srgbClr>
            </a:solid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0" name="Freeform 10"/>
          <p:cNvSpPr/>
          <p:nvPr/>
        </p:nvSpPr>
        <p:spPr>
          <a:xfrm>
            <a:off x="264441" y="8698875"/>
            <a:ext cx="3017974" cy="1118849"/>
          </a:xfrm>
          <a:custGeom>
            <a:avLst/>
            <a:gdLst/>
            <a:ahLst/>
            <a:cxnLst/>
            <a:rect l="l" t="t" r="r" b="b"/>
            <a:pathLst>
              <a:path w="3017974" h="1118849">
                <a:moveTo>
                  <a:pt x="0" y="0"/>
                </a:moveTo>
                <a:lnTo>
                  <a:pt x="3017975" y="0"/>
                </a:lnTo>
                <a:lnTo>
                  <a:pt x="3017975" y="1118850"/>
                </a:lnTo>
                <a:lnTo>
                  <a:pt x="0" y="111885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1" name="TextBox 11"/>
          <p:cNvSpPr txBox="1"/>
          <p:nvPr/>
        </p:nvSpPr>
        <p:spPr>
          <a:xfrm>
            <a:off x="5103595" y="1740312"/>
            <a:ext cx="8080809" cy="19442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74"/>
              </a:lnSpc>
            </a:pPr>
            <a:r>
              <a:rPr lang="en-US" sz="5624">
                <a:solidFill>
                  <a:srgbClr val="FB8C00"/>
                </a:solidFill>
                <a:latin typeface="Planer"/>
              </a:rPr>
              <a:t>PASSPORT TO FUTUREME</a:t>
            </a:r>
          </a:p>
          <a:p>
            <a:pPr algn="ctr">
              <a:lnSpc>
                <a:spcPts val="7874"/>
              </a:lnSpc>
            </a:pPr>
            <a:r>
              <a:rPr lang="en-US" sz="5624">
                <a:solidFill>
                  <a:srgbClr val="FB8C00"/>
                </a:solidFill>
                <a:latin typeface="Planer"/>
              </a:rPr>
              <a:t>Think Outside The Slide</a:t>
            </a:r>
          </a:p>
        </p:txBody>
      </p:sp>
      <p:sp>
        <p:nvSpPr>
          <p:cNvPr id="12" name="Freeform 12"/>
          <p:cNvSpPr/>
          <p:nvPr/>
        </p:nvSpPr>
        <p:spPr>
          <a:xfrm rot="-2700000">
            <a:off x="11127023" y="3412372"/>
            <a:ext cx="7567519" cy="7567519"/>
          </a:xfrm>
          <a:custGeom>
            <a:avLst/>
            <a:gdLst/>
            <a:ahLst/>
            <a:cxnLst/>
            <a:rect l="l" t="t" r="r" b="b"/>
            <a:pathLst>
              <a:path w="7567519" h="7567519">
                <a:moveTo>
                  <a:pt x="0" y="0"/>
                </a:moveTo>
                <a:lnTo>
                  <a:pt x="7567519" y="0"/>
                </a:lnTo>
                <a:lnTo>
                  <a:pt x="7567519" y="7567518"/>
                </a:lnTo>
                <a:lnTo>
                  <a:pt x="0" y="756751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3" name="TextBox 13"/>
          <p:cNvSpPr txBox="1"/>
          <p:nvPr/>
        </p:nvSpPr>
        <p:spPr>
          <a:xfrm rot="2700000">
            <a:off x="14511698" y="1584226"/>
            <a:ext cx="3887108" cy="481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37"/>
              </a:lnSpc>
            </a:pPr>
            <a:r>
              <a:rPr lang="en-US" sz="2812">
                <a:solidFill>
                  <a:srgbClr val="FFFFFF"/>
                </a:solidFill>
                <a:latin typeface="Planer"/>
              </a:rPr>
              <a:t>Think Outside The Slide</a:t>
            </a:r>
          </a:p>
        </p:txBody>
      </p:sp>
      <p:sp>
        <p:nvSpPr>
          <p:cNvPr id="14" name="Freeform 14"/>
          <p:cNvSpPr/>
          <p:nvPr/>
        </p:nvSpPr>
        <p:spPr>
          <a:xfrm>
            <a:off x="264441" y="339931"/>
            <a:ext cx="1695765" cy="965143"/>
          </a:xfrm>
          <a:custGeom>
            <a:avLst/>
            <a:gdLst/>
            <a:ahLst/>
            <a:cxnLst/>
            <a:rect l="l" t="t" r="r" b="b"/>
            <a:pathLst>
              <a:path w="1695765" h="965143">
                <a:moveTo>
                  <a:pt x="0" y="0"/>
                </a:moveTo>
                <a:lnTo>
                  <a:pt x="1695766" y="0"/>
                </a:lnTo>
                <a:lnTo>
                  <a:pt x="1695766" y="965143"/>
                </a:lnTo>
                <a:lnTo>
                  <a:pt x="0" y="96514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2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286000" y="257175"/>
            <a:ext cx="13716000" cy="1543050"/>
            <a:chOff x="0" y="0"/>
            <a:chExt cx="3612444" cy="4064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2445" cy="406400"/>
            </a:xfrm>
            <a:custGeom>
              <a:avLst/>
              <a:gdLst/>
              <a:ahLst/>
              <a:cxnLst/>
              <a:rect l="l" t="t" r="r" b="b"/>
              <a:pathLst>
                <a:path w="3612445" h="406400">
                  <a:moveTo>
                    <a:pt x="3409245" y="0"/>
                  </a:moveTo>
                  <a:lnTo>
                    <a:pt x="203200" y="0"/>
                  </a:lnTo>
                  <a:lnTo>
                    <a:pt x="0" y="203200"/>
                  </a:lnTo>
                  <a:lnTo>
                    <a:pt x="203200" y="406400"/>
                  </a:lnTo>
                  <a:lnTo>
                    <a:pt x="3409245" y="406400"/>
                  </a:lnTo>
                  <a:lnTo>
                    <a:pt x="3612445" y="203200"/>
                  </a:lnTo>
                  <a:lnTo>
                    <a:pt x="3409245" y="0"/>
                  </a:lnTo>
                  <a:close/>
                </a:path>
              </a:pathLst>
            </a:custGeom>
            <a:solidFill>
              <a:srgbClr val="FB8C00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152400" y="-47625"/>
              <a:ext cx="3307644" cy="454025"/>
            </a:xfrm>
            <a:prstGeom prst="rect">
              <a:avLst/>
            </a:prstGeom>
          </p:spPr>
          <p:txBody>
            <a:bodyPr lIns="71438" tIns="71438" rIns="71438" bIns="71438" rtlCol="0" anchor="ctr"/>
            <a:lstStyle/>
            <a:p>
              <a:pPr algn="ctr">
                <a:lnSpc>
                  <a:spcPts val="3543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6679905" y="423713"/>
            <a:ext cx="4928190" cy="12099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843"/>
              </a:lnSpc>
            </a:pPr>
            <a:r>
              <a:rPr lang="en-US" sz="7031">
                <a:solidFill>
                  <a:srgbClr val="000000"/>
                </a:solidFill>
                <a:latin typeface="Planer"/>
              </a:rPr>
              <a:t>Final tip...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314700" y="4300503"/>
            <a:ext cx="11658600" cy="1800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850"/>
              </a:lnSpc>
            </a:pPr>
            <a:r>
              <a:rPr lang="en-US" sz="12591">
                <a:solidFill>
                  <a:srgbClr val="FB8C00"/>
                </a:solidFill>
                <a:latin typeface="Planer"/>
              </a:rPr>
              <a:t>Keep it Simple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2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15657" y="114300"/>
            <a:ext cx="5651744" cy="3386243"/>
          </a:xfrm>
          <a:custGeom>
            <a:avLst/>
            <a:gdLst/>
            <a:ahLst/>
            <a:cxnLst/>
            <a:rect l="l" t="t" r="r" b="b"/>
            <a:pathLst>
              <a:path w="7477689" h="4209190">
                <a:moveTo>
                  <a:pt x="0" y="0"/>
                </a:moveTo>
                <a:lnTo>
                  <a:pt x="7477689" y="0"/>
                </a:lnTo>
                <a:lnTo>
                  <a:pt x="7477689" y="4209190"/>
                </a:lnTo>
                <a:lnTo>
                  <a:pt x="0" y="42091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10886" y="6900757"/>
            <a:ext cx="3403880" cy="3386243"/>
            <a:chOff x="0" y="0"/>
            <a:chExt cx="6350000" cy="633984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B8C00"/>
            </a:solid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 rot="-10800000">
            <a:off x="14884120" y="-114300"/>
            <a:ext cx="3403880" cy="3386243"/>
            <a:chOff x="0" y="0"/>
            <a:chExt cx="6350000" cy="633984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B8C00"/>
            </a:solidFill>
          </p:spPr>
          <p:txBody>
            <a:bodyPr/>
            <a:lstStyle/>
            <a:p>
              <a:endParaRPr lang="en-GB"/>
            </a:p>
          </p:txBody>
        </p:sp>
      </p:grpSp>
      <p:pic>
        <p:nvPicPr>
          <p:cNvPr id="8" name="Online Media 7" title="Richard Ayoade Has No Hometown Pride - Room 101">
            <a:hlinkClick r:id="" action="ppaction://media"/>
            <a:extLst>
              <a:ext uri="{FF2B5EF4-FFF2-40B4-BE49-F238E27FC236}">
                <a16:creationId xmlns:a16="http://schemas.microsoft.com/office/drawing/2014/main" id="{C0AAE239-6FA9-5DE9-B23A-5F23CFE54A5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6078319" y="3271944"/>
            <a:ext cx="11854081" cy="66975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2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50651" y="16194"/>
            <a:ext cx="15986698" cy="1798503"/>
            <a:chOff x="0" y="0"/>
            <a:chExt cx="3612444" cy="4064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2445" cy="406400"/>
            </a:xfrm>
            <a:custGeom>
              <a:avLst/>
              <a:gdLst/>
              <a:ahLst/>
              <a:cxnLst/>
              <a:rect l="l" t="t" r="r" b="b"/>
              <a:pathLst>
                <a:path w="3612445" h="406400">
                  <a:moveTo>
                    <a:pt x="3409245" y="0"/>
                  </a:moveTo>
                  <a:lnTo>
                    <a:pt x="203200" y="0"/>
                  </a:lnTo>
                  <a:lnTo>
                    <a:pt x="0" y="203200"/>
                  </a:lnTo>
                  <a:lnTo>
                    <a:pt x="203200" y="406400"/>
                  </a:lnTo>
                  <a:lnTo>
                    <a:pt x="3409245" y="406400"/>
                  </a:lnTo>
                  <a:lnTo>
                    <a:pt x="3612445" y="203200"/>
                  </a:lnTo>
                  <a:lnTo>
                    <a:pt x="3409245" y="0"/>
                  </a:lnTo>
                  <a:close/>
                </a:path>
              </a:pathLst>
            </a:custGeom>
            <a:solidFill>
              <a:srgbClr val="FB8C00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152400" y="-57150"/>
              <a:ext cx="3307644" cy="463550"/>
            </a:xfrm>
            <a:prstGeom prst="rect">
              <a:avLst/>
            </a:prstGeom>
          </p:spPr>
          <p:txBody>
            <a:bodyPr lIns="83264" tIns="83264" rIns="83264" bIns="83264" rtlCol="0" anchor="ctr"/>
            <a:lstStyle/>
            <a:p>
              <a:pPr algn="ctr">
                <a:lnSpc>
                  <a:spcPts val="4130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1295435" y="7287027"/>
            <a:ext cx="5037834" cy="2835795"/>
          </a:xfrm>
          <a:custGeom>
            <a:avLst/>
            <a:gdLst/>
            <a:ahLst/>
            <a:cxnLst/>
            <a:rect l="l" t="t" r="r" b="b"/>
            <a:pathLst>
              <a:path w="5037834" h="2835795">
                <a:moveTo>
                  <a:pt x="0" y="0"/>
                </a:moveTo>
                <a:lnTo>
                  <a:pt x="5037834" y="0"/>
                </a:lnTo>
                <a:lnTo>
                  <a:pt x="5037834" y="2835796"/>
                </a:lnTo>
                <a:lnTo>
                  <a:pt x="0" y="283579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TextBox 6"/>
          <p:cNvSpPr txBox="1"/>
          <p:nvPr/>
        </p:nvSpPr>
        <p:spPr>
          <a:xfrm>
            <a:off x="1524000" y="2241500"/>
            <a:ext cx="8668568" cy="78813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736"/>
              </a:lnSpc>
            </a:pPr>
            <a:r>
              <a:rPr lang="en-US" sz="4097">
                <a:solidFill>
                  <a:srgbClr val="000000"/>
                </a:solidFill>
                <a:latin typeface="Planer"/>
              </a:rPr>
              <a:t>Group Task:</a:t>
            </a:r>
          </a:p>
          <a:p>
            <a:pPr>
              <a:lnSpc>
                <a:spcPts val="5736"/>
              </a:lnSpc>
            </a:pPr>
            <a:endParaRPr lang="en-US" sz="4097">
              <a:solidFill>
                <a:srgbClr val="000000"/>
              </a:solidFill>
              <a:latin typeface="Planer"/>
            </a:endParaRPr>
          </a:p>
          <a:p>
            <a:pPr>
              <a:lnSpc>
                <a:spcPts val="5736"/>
              </a:lnSpc>
            </a:pPr>
            <a:r>
              <a:rPr lang="en-US" sz="4097">
                <a:solidFill>
                  <a:srgbClr val="000000"/>
                </a:solidFill>
                <a:latin typeface="Planer"/>
              </a:rPr>
              <a:t>•Decide what should be put in Room 101</a:t>
            </a:r>
          </a:p>
          <a:p>
            <a:pPr>
              <a:lnSpc>
                <a:spcPts val="5736"/>
              </a:lnSpc>
            </a:pPr>
            <a:endParaRPr lang="en-US" sz="4097">
              <a:solidFill>
                <a:srgbClr val="000000"/>
              </a:solidFill>
              <a:latin typeface="Planer"/>
            </a:endParaRPr>
          </a:p>
          <a:p>
            <a:pPr>
              <a:lnSpc>
                <a:spcPts val="5736"/>
              </a:lnSpc>
            </a:pPr>
            <a:r>
              <a:rPr lang="en-US" sz="4097">
                <a:solidFill>
                  <a:srgbClr val="000000"/>
                </a:solidFill>
                <a:latin typeface="Planer"/>
              </a:rPr>
              <a:t>•Prepare and practice your presentation</a:t>
            </a:r>
          </a:p>
          <a:p>
            <a:pPr>
              <a:lnSpc>
                <a:spcPts val="5736"/>
              </a:lnSpc>
            </a:pPr>
            <a:endParaRPr lang="en-US" sz="4097">
              <a:solidFill>
                <a:srgbClr val="000000"/>
              </a:solidFill>
              <a:latin typeface="Planer"/>
            </a:endParaRPr>
          </a:p>
          <a:p>
            <a:pPr>
              <a:lnSpc>
                <a:spcPts val="5736"/>
              </a:lnSpc>
            </a:pPr>
            <a:r>
              <a:rPr lang="en-US" sz="4097">
                <a:solidFill>
                  <a:srgbClr val="000000"/>
                </a:solidFill>
                <a:latin typeface="Planer"/>
              </a:rPr>
              <a:t>•Persuade the wider group</a:t>
            </a:r>
          </a:p>
          <a:p>
            <a:pPr>
              <a:lnSpc>
                <a:spcPts val="5736"/>
              </a:lnSpc>
            </a:pPr>
            <a:endParaRPr lang="en-US" sz="4097">
              <a:solidFill>
                <a:srgbClr val="000000"/>
              </a:solidFill>
              <a:latin typeface="Planer"/>
            </a:endParaRPr>
          </a:p>
          <a:p>
            <a:pPr>
              <a:lnSpc>
                <a:spcPts val="5736"/>
              </a:lnSpc>
            </a:pPr>
            <a:r>
              <a:rPr lang="en-US" sz="4097">
                <a:solidFill>
                  <a:srgbClr val="000000"/>
                </a:solidFill>
                <a:latin typeface="Planer"/>
              </a:rPr>
              <a:t>•Debate and argue</a:t>
            </a:r>
          </a:p>
          <a:p>
            <a:pPr>
              <a:lnSpc>
                <a:spcPts val="5736"/>
              </a:lnSpc>
            </a:pPr>
            <a:endParaRPr lang="en-US" sz="4097">
              <a:solidFill>
                <a:srgbClr val="000000"/>
              </a:solidFill>
              <a:latin typeface="Planer"/>
            </a:endParaRPr>
          </a:p>
          <a:p>
            <a:pPr>
              <a:lnSpc>
                <a:spcPts val="5736"/>
              </a:lnSpc>
            </a:pPr>
            <a:r>
              <a:rPr lang="en-US" sz="4097">
                <a:solidFill>
                  <a:srgbClr val="000000"/>
                </a:solidFill>
                <a:latin typeface="Planer"/>
              </a:rPr>
              <a:t>Vote! </a:t>
            </a:r>
          </a:p>
        </p:txBody>
      </p:sp>
      <p:sp>
        <p:nvSpPr>
          <p:cNvPr id="7" name="Freeform 7"/>
          <p:cNvSpPr/>
          <p:nvPr/>
        </p:nvSpPr>
        <p:spPr>
          <a:xfrm>
            <a:off x="11765070" y="1980345"/>
            <a:ext cx="4568199" cy="4796009"/>
          </a:xfrm>
          <a:custGeom>
            <a:avLst/>
            <a:gdLst/>
            <a:ahLst/>
            <a:cxnLst/>
            <a:rect l="l" t="t" r="r" b="b"/>
            <a:pathLst>
              <a:path w="4568199" h="4796009">
                <a:moveTo>
                  <a:pt x="0" y="0"/>
                </a:moveTo>
                <a:lnTo>
                  <a:pt x="4568199" y="0"/>
                </a:lnTo>
                <a:lnTo>
                  <a:pt x="4568199" y="4796010"/>
                </a:lnTo>
                <a:lnTo>
                  <a:pt x="0" y="479601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TextBox 8"/>
          <p:cNvSpPr txBox="1"/>
          <p:nvPr/>
        </p:nvSpPr>
        <p:spPr>
          <a:xfrm>
            <a:off x="1777571" y="357087"/>
            <a:ext cx="14732858" cy="11125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78"/>
              </a:lnSpc>
            </a:pPr>
            <a:r>
              <a:rPr lang="en-US" sz="6556">
                <a:solidFill>
                  <a:srgbClr val="000000"/>
                </a:solidFill>
                <a:latin typeface="Planer"/>
              </a:rPr>
              <a:t>Room 101 is the place for pointless things...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2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777724" y="2471519"/>
            <a:ext cx="6732551" cy="5343963"/>
          </a:xfrm>
          <a:custGeom>
            <a:avLst/>
            <a:gdLst/>
            <a:ahLst/>
            <a:cxnLst/>
            <a:rect l="l" t="t" r="r" b="b"/>
            <a:pathLst>
              <a:path w="6732551" h="5343963">
                <a:moveTo>
                  <a:pt x="0" y="0"/>
                </a:moveTo>
                <a:lnTo>
                  <a:pt x="6732552" y="0"/>
                </a:lnTo>
                <a:lnTo>
                  <a:pt x="6732552" y="5343962"/>
                </a:lnTo>
                <a:lnTo>
                  <a:pt x="0" y="534396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TextBox 3"/>
          <p:cNvSpPr txBox="1"/>
          <p:nvPr/>
        </p:nvSpPr>
        <p:spPr>
          <a:xfrm>
            <a:off x="7786576" y="4085034"/>
            <a:ext cx="2999747" cy="19442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74"/>
              </a:lnSpc>
            </a:pPr>
            <a:r>
              <a:rPr lang="en-US" sz="5624">
                <a:solidFill>
                  <a:srgbClr val="000000"/>
                </a:solidFill>
                <a:latin typeface="Planer"/>
              </a:rPr>
              <a:t>Room 101 </a:t>
            </a:r>
          </a:p>
          <a:p>
            <a:pPr algn="ctr">
              <a:lnSpc>
                <a:spcPts val="7874"/>
              </a:lnSpc>
            </a:pPr>
            <a:r>
              <a:rPr lang="en-US" sz="5624">
                <a:solidFill>
                  <a:srgbClr val="000000"/>
                </a:solidFill>
                <a:latin typeface="Planer"/>
              </a:rPr>
              <a:t>Topics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107957" y="498128"/>
            <a:ext cx="1900070" cy="8408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90"/>
              </a:lnSpc>
            </a:pPr>
            <a:r>
              <a:rPr lang="en-US" sz="4921">
                <a:solidFill>
                  <a:srgbClr val="000000"/>
                </a:solidFill>
                <a:latin typeface="Planer"/>
              </a:rPr>
              <a:t>Tik Tok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137303" y="4989016"/>
            <a:ext cx="13395" cy="2803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62"/>
              </a:lnSpc>
            </a:pPr>
            <a:endParaRPr/>
          </a:p>
        </p:txBody>
      </p:sp>
      <p:sp>
        <p:nvSpPr>
          <p:cNvPr id="6" name="TextBox 6"/>
          <p:cNvSpPr txBox="1"/>
          <p:nvPr/>
        </p:nvSpPr>
        <p:spPr>
          <a:xfrm>
            <a:off x="11357858" y="498128"/>
            <a:ext cx="4098029" cy="17115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90"/>
              </a:lnSpc>
            </a:pPr>
            <a:r>
              <a:rPr lang="en-US" sz="4921">
                <a:solidFill>
                  <a:srgbClr val="000000"/>
                </a:solidFill>
                <a:latin typeface="Planer"/>
              </a:rPr>
              <a:t>The Kardashians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7786576" y="498128"/>
            <a:ext cx="2043224" cy="8408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90"/>
              </a:lnSpc>
            </a:pPr>
            <a:r>
              <a:rPr lang="en-US" sz="4921">
                <a:solidFill>
                  <a:srgbClr val="000000"/>
                </a:solidFill>
                <a:latin typeface="Planer"/>
              </a:rPr>
              <a:t>Football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607469" y="3798540"/>
            <a:ext cx="2901046" cy="17115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90"/>
              </a:lnSpc>
            </a:pPr>
            <a:r>
              <a:rPr lang="en-US" sz="4921">
                <a:solidFill>
                  <a:srgbClr val="000000"/>
                </a:solidFill>
                <a:latin typeface="Planer"/>
              </a:rPr>
              <a:t>Slow Walkers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3051743" y="4268688"/>
            <a:ext cx="1871328" cy="8408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90"/>
              </a:lnSpc>
            </a:pPr>
            <a:r>
              <a:rPr lang="en-US" sz="4921">
                <a:solidFill>
                  <a:srgbClr val="000000"/>
                </a:solidFill>
                <a:latin typeface="Planer"/>
              </a:rPr>
              <a:t>Spiders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820147" y="8402777"/>
            <a:ext cx="8661100" cy="8408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90"/>
              </a:lnSpc>
            </a:pPr>
            <a:r>
              <a:rPr lang="en-US" sz="4921">
                <a:solidFill>
                  <a:srgbClr val="000000"/>
                </a:solidFill>
                <a:latin typeface="Planer"/>
              </a:rPr>
              <a:t>Or a sensible topic of your choice!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2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 rot="-10800000">
            <a:off x="13434538" y="0"/>
            <a:ext cx="4853462" cy="4828314"/>
            <a:chOff x="0" y="0"/>
            <a:chExt cx="6350000" cy="6339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B8C00"/>
            </a:solid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4" name="Freeform 4"/>
          <p:cNvSpPr/>
          <p:nvPr/>
        </p:nvSpPr>
        <p:spPr>
          <a:xfrm>
            <a:off x="1554370" y="4096812"/>
            <a:ext cx="13211137" cy="4491787"/>
          </a:xfrm>
          <a:custGeom>
            <a:avLst/>
            <a:gdLst/>
            <a:ahLst/>
            <a:cxnLst/>
            <a:rect l="l" t="t" r="r" b="b"/>
            <a:pathLst>
              <a:path w="13211137" h="4491787">
                <a:moveTo>
                  <a:pt x="0" y="0"/>
                </a:moveTo>
                <a:lnTo>
                  <a:pt x="13211137" y="0"/>
                </a:lnTo>
                <a:lnTo>
                  <a:pt x="13211137" y="4491787"/>
                </a:lnTo>
                <a:lnTo>
                  <a:pt x="0" y="449178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TextBox 5"/>
          <p:cNvSpPr txBox="1"/>
          <p:nvPr/>
        </p:nvSpPr>
        <p:spPr>
          <a:xfrm>
            <a:off x="799514" y="127912"/>
            <a:ext cx="11213288" cy="27863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210"/>
              </a:lnSpc>
            </a:pPr>
            <a:r>
              <a:rPr lang="en-US" sz="8007">
                <a:solidFill>
                  <a:srgbClr val="000000"/>
                </a:solidFill>
                <a:latin typeface="Planer"/>
              </a:rPr>
              <a:t>What item will you send to room 101?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2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 rot="-10800000">
            <a:off x="14957726" y="0"/>
            <a:ext cx="3330274" cy="3313018"/>
            <a:chOff x="0" y="0"/>
            <a:chExt cx="6350000" cy="6339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B8C00"/>
            </a:solid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0" y="6945900"/>
            <a:ext cx="3634809" cy="3615976"/>
            <a:chOff x="0" y="0"/>
            <a:chExt cx="6350000" cy="633984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B8C00"/>
            </a:solid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6340787" y="446535"/>
            <a:ext cx="5125292" cy="12099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843"/>
              </a:lnSpc>
            </a:pPr>
            <a:r>
              <a:rPr lang="en-US" sz="7031">
                <a:solidFill>
                  <a:srgbClr val="000000"/>
                </a:solidFill>
                <a:latin typeface="Planer"/>
              </a:rPr>
              <a:t>Key messages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045432" y="3246343"/>
            <a:ext cx="13716000" cy="46958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28658" lvl="1" indent="-364329">
              <a:lnSpc>
                <a:spcPts val="4724"/>
              </a:lnSpc>
              <a:buFont typeface="Arial"/>
              <a:buChar char="•"/>
            </a:pPr>
            <a:r>
              <a:rPr lang="en-US" sz="3374">
                <a:solidFill>
                  <a:srgbClr val="000000"/>
                </a:solidFill>
                <a:latin typeface="Planer"/>
              </a:rPr>
              <a:t>We should now be able to identify any areas for improvement when it comes to presenting </a:t>
            </a:r>
          </a:p>
          <a:p>
            <a:pPr marL="728658" lvl="1" indent="-364329">
              <a:lnSpc>
                <a:spcPts val="4724"/>
              </a:lnSpc>
              <a:buFont typeface="Arial"/>
              <a:buChar char="•"/>
            </a:pPr>
            <a:r>
              <a:rPr lang="en-US" sz="3374">
                <a:solidFill>
                  <a:srgbClr val="000000"/>
                </a:solidFill>
                <a:latin typeface="Planer"/>
              </a:rPr>
              <a:t>Remember all of the preparation and presentation skills you have developed</a:t>
            </a:r>
          </a:p>
          <a:p>
            <a:pPr marL="728658" lvl="1" indent="-364329">
              <a:lnSpc>
                <a:spcPts val="4724"/>
              </a:lnSpc>
              <a:buFont typeface="Arial"/>
              <a:buChar char="•"/>
            </a:pPr>
            <a:r>
              <a:rPr lang="en-US" sz="3374">
                <a:solidFill>
                  <a:srgbClr val="000000"/>
                </a:solidFill>
                <a:latin typeface="Planer"/>
              </a:rPr>
              <a:t>The room 101 task allowed you to work in small groups to learn how to present</a:t>
            </a:r>
          </a:p>
          <a:p>
            <a:pPr marL="728658" lvl="1" indent="-364329">
              <a:lnSpc>
                <a:spcPts val="4724"/>
              </a:lnSpc>
              <a:buFont typeface="Arial"/>
              <a:buChar char="•"/>
            </a:pPr>
            <a:r>
              <a:rPr lang="en-US" sz="3374">
                <a:solidFill>
                  <a:srgbClr val="000000"/>
                </a:solidFill>
                <a:latin typeface="Planer"/>
              </a:rPr>
              <a:t>Presenting is a skill that will be useful through out your whole life, so practice is very important! </a:t>
            </a:r>
          </a:p>
        </p:txBody>
      </p:sp>
      <p:sp>
        <p:nvSpPr>
          <p:cNvPr id="8" name="Freeform 8"/>
          <p:cNvSpPr/>
          <p:nvPr/>
        </p:nvSpPr>
        <p:spPr>
          <a:xfrm>
            <a:off x="1028700" y="553194"/>
            <a:ext cx="2743200" cy="1466365"/>
          </a:xfrm>
          <a:custGeom>
            <a:avLst/>
            <a:gdLst/>
            <a:ahLst/>
            <a:cxnLst/>
            <a:rect l="l" t="t" r="r" b="b"/>
            <a:pathLst>
              <a:path w="2743200" h="1466365">
                <a:moveTo>
                  <a:pt x="0" y="0"/>
                </a:moveTo>
                <a:lnTo>
                  <a:pt x="2743200" y="0"/>
                </a:lnTo>
                <a:lnTo>
                  <a:pt x="2743200" y="1466365"/>
                </a:lnTo>
                <a:lnTo>
                  <a:pt x="0" y="146636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2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64698" y="10783"/>
            <a:ext cx="18374264" cy="10287000"/>
          </a:xfrm>
          <a:custGeom>
            <a:avLst/>
            <a:gdLst/>
            <a:ahLst/>
            <a:cxnLst/>
            <a:rect l="l" t="t" r="r" b="b"/>
            <a:pathLst>
              <a:path w="18288000" h="13716000">
                <a:moveTo>
                  <a:pt x="0" y="0"/>
                </a:moveTo>
                <a:lnTo>
                  <a:pt x="18288000" y="0"/>
                </a:lnTo>
                <a:lnTo>
                  <a:pt x="18288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5000"/>
            </a:blip>
            <a:stretch>
              <a:fillRect t="-3111" b="-3111"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0" y="4690613"/>
            <a:ext cx="5572202" cy="5543330"/>
            <a:chOff x="0" y="0"/>
            <a:chExt cx="6350000" cy="633984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B8C00"/>
            </a:solid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5" name="Freeform 5"/>
          <p:cNvSpPr/>
          <p:nvPr/>
        </p:nvSpPr>
        <p:spPr>
          <a:xfrm>
            <a:off x="5934" y="6876224"/>
            <a:ext cx="2085096" cy="1186730"/>
          </a:xfrm>
          <a:custGeom>
            <a:avLst/>
            <a:gdLst/>
            <a:ahLst/>
            <a:cxnLst/>
            <a:rect l="l" t="t" r="r" b="b"/>
            <a:pathLst>
              <a:path w="2085096" h="1186730">
                <a:moveTo>
                  <a:pt x="0" y="0"/>
                </a:moveTo>
                <a:lnTo>
                  <a:pt x="2085096" y="0"/>
                </a:lnTo>
                <a:lnTo>
                  <a:pt x="2085096" y="1186730"/>
                </a:lnTo>
                <a:lnTo>
                  <a:pt x="0" y="11867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1409086" y="9143023"/>
            <a:ext cx="2520015" cy="934242"/>
          </a:xfrm>
          <a:custGeom>
            <a:avLst/>
            <a:gdLst/>
            <a:ahLst/>
            <a:cxnLst/>
            <a:rect l="l" t="t" r="r" b="b"/>
            <a:pathLst>
              <a:path w="2520015" h="934242">
                <a:moveTo>
                  <a:pt x="0" y="0"/>
                </a:moveTo>
                <a:lnTo>
                  <a:pt x="2520015" y="0"/>
                </a:lnTo>
                <a:lnTo>
                  <a:pt x="2520015" y="934241"/>
                </a:lnTo>
                <a:lnTo>
                  <a:pt x="0" y="9342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8" name="Group 8"/>
          <p:cNvGrpSpPr/>
          <p:nvPr/>
        </p:nvGrpSpPr>
        <p:grpSpPr>
          <a:xfrm>
            <a:off x="3930559" y="1680452"/>
            <a:ext cx="11986970" cy="3972323"/>
            <a:chOff x="0" y="0"/>
            <a:chExt cx="2845279" cy="942888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845279" cy="942888"/>
            </a:xfrm>
            <a:custGeom>
              <a:avLst/>
              <a:gdLst/>
              <a:ahLst/>
              <a:cxnLst/>
              <a:rect l="l" t="t" r="r" b="b"/>
              <a:pathLst>
                <a:path w="2845279" h="942888">
                  <a:moveTo>
                    <a:pt x="36280" y="0"/>
                  </a:moveTo>
                  <a:lnTo>
                    <a:pt x="2809000" y="0"/>
                  </a:lnTo>
                  <a:cubicBezTo>
                    <a:pt x="2829036" y="0"/>
                    <a:pt x="2845279" y="16243"/>
                    <a:pt x="2845279" y="36280"/>
                  </a:cubicBezTo>
                  <a:lnTo>
                    <a:pt x="2845279" y="906608"/>
                  </a:lnTo>
                  <a:cubicBezTo>
                    <a:pt x="2845279" y="926645"/>
                    <a:pt x="2829036" y="942888"/>
                    <a:pt x="2809000" y="942888"/>
                  </a:cubicBezTo>
                  <a:lnTo>
                    <a:pt x="36280" y="942888"/>
                  </a:lnTo>
                  <a:cubicBezTo>
                    <a:pt x="26658" y="942888"/>
                    <a:pt x="17430" y="939066"/>
                    <a:pt x="10626" y="932262"/>
                  </a:cubicBezTo>
                  <a:cubicBezTo>
                    <a:pt x="3822" y="925458"/>
                    <a:pt x="0" y="916230"/>
                    <a:pt x="0" y="906608"/>
                  </a:cubicBezTo>
                  <a:lnTo>
                    <a:pt x="0" y="36280"/>
                  </a:lnTo>
                  <a:cubicBezTo>
                    <a:pt x="0" y="26658"/>
                    <a:pt x="3822" y="17430"/>
                    <a:pt x="10626" y="10626"/>
                  </a:cubicBezTo>
                  <a:cubicBezTo>
                    <a:pt x="17430" y="3822"/>
                    <a:pt x="26658" y="0"/>
                    <a:pt x="36280" y="0"/>
                  </a:cubicBezTo>
                  <a:close/>
                </a:path>
              </a:pathLst>
            </a:custGeom>
            <a:solidFill>
              <a:srgbClr val="FB8C00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57150"/>
              <a:ext cx="2845279" cy="1000038"/>
            </a:xfrm>
            <a:prstGeom prst="rect">
              <a:avLst/>
            </a:prstGeom>
          </p:spPr>
          <p:txBody>
            <a:bodyPr lIns="79266" tIns="79266" rIns="79266" bIns="79266" rtlCol="0" anchor="ctr"/>
            <a:lstStyle/>
            <a:p>
              <a:pPr algn="ctr">
                <a:lnSpc>
                  <a:spcPts val="3932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5932056" y="2883228"/>
            <a:ext cx="843394" cy="843394"/>
          </a:xfrm>
          <a:custGeom>
            <a:avLst/>
            <a:gdLst/>
            <a:ahLst/>
            <a:cxnLst/>
            <a:rect l="l" t="t" r="r" b="b"/>
            <a:pathLst>
              <a:path w="843394" h="843394">
                <a:moveTo>
                  <a:pt x="0" y="0"/>
                </a:moveTo>
                <a:lnTo>
                  <a:pt x="843394" y="0"/>
                </a:lnTo>
                <a:lnTo>
                  <a:pt x="843394" y="843394"/>
                </a:lnTo>
                <a:lnTo>
                  <a:pt x="0" y="84339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2" name="Freeform 12"/>
          <p:cNvSpPr/>
          <p:nvPr/>
        </p:nvSpPr>
        <p:spPr>
          <a:xfrm>
            <a:off x="5932056" y="3802072"/>
            <a:ext cx="893982" cy="893982"/>
          </a:xfrm>
          <a:custGeom>
            <a:avLst/>
            <a:gdLst/>
            <a:ahLst/>
            <a:cxnLst/>
            <a:rect l="l" t="t" r="r" b="b"/>
            <a:pathLst>
              <a:path w="893982" h="893982">
                <a:moveTo>
                  <a:pt x="0" y="0"/>
                </a:moveTo>
                <a:lnTo>
                  <a:pt x="893982" y="0"/>
                </a:lnTo>
                <a:lnTo>
                  <a:pt x="893982" y="893983"/>
                </a:lnTo>
                <a:lnTo>
                  <a:pt x="0" y="89398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3" name="Freeform 13"/>
          <p:cNvSpPr/>
          <p:nvPr/>
        </p:nvSpPr>
        <p:spPr>
          <a:xfrm>
            <a:off x="5687832" y="4917291"/>
            <a:ext cx="1138207" cy="663005"/>
          </a:xfrm>
          <a:custGeom>
            <a:avLst/>
            <a:gdLst/>
            <a:ahLst/>
            <a:cxnLst/>
            <a:rect l="l" t="t" r="r" b="b"/>
            <a:pathLst>
              <a:path w="1138207" h="663005">
                <a:moveTo>
                  <a:pt x="0" y="0"/>
                </a:moveTo>
                <a:lnTo>
                  <a:pt x="1138206" y="0"/>
                </a:lnTo>
                <a:lnTo>
                  <a:pt x="1138206" y="663005"/>
                </a:lnTo>
                <a:lnTo>
                  <a:pt x="0" y="66300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4" name="Freeform 14"/>
          <p:cNvSpPr/>
          <p:nvPr/>
        </p:nvSpPr>
        <p:spPr>
          <a:xfrm>
            <a:off x="5844448" y="1839179"/>
            <a:ext cx="824975" cy="824975"/>
          </a:xfrm>
          <a:custGeom>
            <a:avLst/>
            <a:gdLst/>
            <a:ahLst/>
            <a:cxnLst/>
            <a:rect l="l" t="t" r="r" b="b"/>
            <a:pathLst>
              <a:path w="824975" h="824975">
                <a:moveTo>
                  <a:pt x="0" y="0"/>
                </a:moveTo>
                <a:lnTo>
                  <a:pt x="824974" y="0"/>
                </a:lnTo>
                <a:lnTo>
                  <a:pt x="824974" y="824974"/>
                </a:lnTo>
                <a:lnTo>
                  <a:pt x="0" y="824974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5" name="TextBox 15"/>
          <p:cNvSpPr txBox="1"/>
          <p:nvPr/>
        </p:nvSpPr>
        <p:spPr>
          <a:xfrm>
            <a:off x="2590800" y="183389"/>
            <a:ext cx="13632770" cy="10651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737"/>
              </a:lnSpc>
            </a:pPr>
            <a:r>
              <a:rPr lang="en-US" sz="6241">
                <a:solidFill>
                  <a:srgbClr val="000000"/>
                </a:solidFill>
                <a:latin typeface="Planer"/>
              </a:rPr>
              <a:t>Useful places to find more information: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7064829" y="1818770"/>
            <a:ext cx="11986970" cy="39094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932"/>
              </a:lnSpc>
            </a:pPr>
            <a:r>
              <a:rPr lang="en-US" sz="2808">
                <a:solidFill>
                  <a:srgbClr val="000000"/>
                </a:solidFill>
                <a:latin typeface="Planer"/>
              </a:rPr>
              <a:t>Twitter/X: @futureme_ne</a:t>
            </a:r>
          </a:p>
          <a:p>
            <a:pPr algn="just">
              <a:lnSpc>
                <a:spcPts val="3932"/>
              </a:lnSpc>
            </a:pPr>
            <a:endParaRPr lang="en-US" sz="2808">
              <a:solidFill>
                <a:srgbClr val="000000"/>
              </a:solidFill>
              <a:latin typeface="Planer"/>
            </a:endParaRPr>
          </a:p>
          <a:p>
            <a:pPr algn="just">
              <a:lnSpc>
                <a:spcPts val="3932"/>
              </a:lnSpc>
            </a:pPr>
            <a:r>
              <a:rPr lang="en-US" sz="2808">
                <a:solidFill>
                  <a:srgbClr val="000000"/>
                </a:solidFill>
                <a:latin typeface="Planer"/>
              </a:rPr>
              <a:t>Facebook: facebook.com/futuremenortheast</a:t>
            </a:r>
          </a:p>
          <a:p>
            <a:pPr algn="just">
              <a:lnSpc>
                <a:spcPts val="3932"/>
              </a:lnSpc>
            </a:pPr>
            <a:endParaRPr lang="en-US" sz="2808">
              <a:solidFill>
                <a:srgbClr val="000000"/>
              </a:solidFill>
              <a:latin typeface="Planer"/>
            </a:endParaRPr>
          </a:p>
          <a:p>
            <a:pPr algn="just">
              <a:lnSpc>
                <a:spcPts val="3932"/>
              </a:lnSpc>
            </a:pPr>
            <a:r>
              <a:rPr lang="en-US" sz="2808">
                <a:solidFill>
                  <a:srgbClr val="000000"/>
                </a:solidFill>
                <a:latin typeface="Planer"/>
              </a:rPr>
              <a:t>Instagram: futureme_ne</a:t>
            </a:r>
          </a:p>
          <a:p>
            <a:pPr algn="just">
              <a:lnSpc>
                <a:spcPts val="3932"/>
              </a:lnSpc>
            </a:pPr>
            <a:endParaRPr lang="en-US" sz="2808">
              <a:solidFill>
                <a:srgbClr val="000000"/>
              </a:solidFill>
              <a:latin typeface="Planer"/>
            </a:endParaRPr>
          </a:p>
          <a:p>
            <a:pPr algn="just">
              <a:lnSpc>
                <a:spcPts val="3932"/>
              </a:lnSpc>
            </a:pPr>
            <a:r>
              <a:rPr lang="en-US" sz="2808">
                <a:solidFill>
                  <a:srgbClr val="000000"/>
                </a:solidFill>
                <a:latin typeface="Planer"/>
              </a:rPr>
              <a:t>Website: www.outreachnortheast.ac.uk</a:t>
            </a:r>
          </a:p>
          <a:p>
            <a:pPr algn="ctr">
              <a:lnSpc>
                <a:spcPts val="3932"/>
              </a:lnSpc>
              <a:spcBef>
                <a:spcPct val="0"/>
              </a:spcBef>
            </a:pPr>
            <a:endParaRPr lang="en-US" sz="2808">
              <a:solidFill>
                <a:srgbClr val="000000"/>
              </a:solidFill>
              <a:latin typeface="Planer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2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533951" y="3832206"/>
            <a:ext cx="3699572" cy="4769138"/>
          </a:xfrm>
          <a:custGeom>
            <a:avLst/>
            <a:gdLst/>
            <a:ahLst/>
            <a:cxnLst/>
            <a:rect l="l" t="t" r="r" b="b"/>
            <a:pathLst>
              <a:path w="3699572" h="4769138">
                <a:moveTo>
                  <a:pt x="0" y="0"/>
                </a:moveTo>
                <a:lnTo>
                  <a:pt x="3699572" y="0"/>
                </a:lnTo>
                <a:lnTo>
                  <a:pt x="3699572" y="4769138"/>
                </a:lnTo>
                <a:lnTo>
                  <a:pt x="0" y="476913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4455" r="-14455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7319488" y="3832206"/>
            <a:ext cx="3699572" cy="4769138"/>
          </a:xfrm>
          <a:custGeom>
            <a:avLst/>
            <a:gdLst/>
            <a:ahLst/>
            <a:cxnLst/>
            <a:rect l="l" t="t" r="r" b="b"/>
            <a:pathLst>
              <a:path w="3699572" h="4769138">
                <a:moveTo>
                  <a:pt x="0" y="0"/>
                </a:moveTo>
                <a:lnTo>
                  <a:pt x="3699571" y="0"/>
                </a:lnTo>
                <a:lnTo>
                  <a:pt x="3699571" y="4769138"/>
                </a:lnTo>
                <a:lnTo>
                  <a:pt x="0" y="476913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4455" r="-14455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2232430" y="3832206"/>
            <a:ext cx="3699572" cy="4769138"/>
          </a:xfrm>
          <a:custGeom>
            <a:avLst/>
            <a:gdLst/>
            <a:ahLst/>
            <a:cxnLst/>
            <a:rect l="l" t="t" r="r" b="b"/>
            <a:pathLst>
              <a:path w="3699572" h="4769138">
                <a:moveTo>
                  <a:pt x="0" y="0"/>
                </a:moveTo>
                <a:lnTo>
                  <a:pt x="3699571" y="0"/>
                </a:lnTo>
                <a:lnTo>
                  <a:pt x="3699571" y="4769138"/>
                </a:lnTo>
                <a:lnTo>
                  <a:pt x="0" y="476913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4455" r="-14455"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5" name="Group 5"/>
          <p:cNvGrpSpPr/>
          <p:nvPr/>
        </p:nvGrpSpPr>
        <p:grpSpPr>
          <a:xfrm>
            <a:off x="2786062" y="2196703"/>
            <a:ext cx="1011031" cy="808825"/>
            <a:chOff x="0" y="0"/>
            <a:chExt cx="6408833" cy="512699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408833" cy="5126990"/>
            </a:xfrm>
            <a:custGeom>
              <a:avLst/>
              <a:gdLst/>
              <a:ahLst/>
              <a:cxnLst/>
              <a:rect l="l" t="t" r="r" b="b"/>
              <a:pathLst>
                <a:path w="6408833" h="5126990">
                  <a:moveTo>
                    <a:pt x="3586893" y="0"/>
                  </a:moveTo>
                  <a:lnTo>
                    <a:pt x="0" y="0"/>
                  </a:lnTo>
                  <a:lnTo>
                    <a:pt x="2821940" y="2564130"/>
                  </a:lnTo>
                  <a:lnTo>
                    <a:pt x="0" y="5126990"/>
                  </a:lnTo>
                  <a:lnTo>
                    <a:pt x="3586893" y="5126990"/>
                  </a:lnTo>
                  <a:lnTo>
                    <a:pt x="6408833" y="2564130"/>
                  </a:lnTo>
                  <a:close/>
                </a:path>
              </a:pathLst>
            </a:custGeom>
            <a:solidFill>
              <a:srgbClr val="FB8C00"/>
            </a:solid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2286000" y="1803797"/>
            <a:ext cx="495903" cy="399797"/>
            <a:chOff x="0" y="0"/>
            <a:chExt cx="6359534" cy="512699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6359534" cy="5126990"/>
            </a:xfrm>
            <a:custGeom>
              <a:avLst/>
              <a:gdLst/>
              <a:ahLst/>
              <a:cxnLst/>
              <a:rect l="l" t="t" r="r" b="b"/>
              <a:pathLst>
                <a:path w="6359534" h="5126990">
                  <a:moveTo>
                    <a:pt x="3537594" y="0"/>
                  </a:moveTo>
                  <a:lnTo>
                    <a:pt x="0" y="0"/>
                  </a:lnTo>
                  <a:lnTo>
                    <a:pt x="2821940" y="2564130"/>
                  </a:lnTo>
                  <a:lnTo>
                    <a:pt x="0" y="5126990"/>
                  </a:lnTo>
                  <a:lnTo>
                    <a:pt x="3537594" y="5126990"/>
                  </a:lnTo>
                  <a:lnTo>
                    <a:pt x="6359534" y="256413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4680406" y="9144000"/>
            <a:ext cx="1011031" cy="808825"/>
            <a:chOff x="0" y="0"/>
            <a:chExt cx="6408833" cy="512699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6408833" cy="5126990"/>
            </a:xfrm>
            <a:custGeom>
              <a:avLst/>
              <a:gdLst/>
              <a:ahLst/>
              <a:cxnLst/>
              <a:rect l="l" t="t" r="r" b="b"/>
              <a:pathLst>
                <a:path w="6408833" h="5126990">
                  <a:moveTo>
                    <a:pt x="3586893" y="0"/>
                  </a:moveTo>
                  <a:lnTo>
                    <a:pt x="0" y="0"/>
                  </a:lnTo>
                  <a:lnTo>
                    <a:pt x="2821940" y="2564130"/>
                  </a:lnTo>
                  <a:lnTo>
                    <a:pt x="0" y="5126990"/>
                  </a:lnTo>
                  <a:lnTo>
                    <a:pt x="3586893" y="5126990"/>
                  </a:lnTo>
                  <a:lnTo>
                    <a:pt x="6408833" y="2564130"/>
                  </a:lnTo>
                  <a:close/>
                </a:path>
              </a:pathLst>
            </a:custGeom>
            <a:solidFill>
              <a:srgbClr val="FB8C00"/>
            </a:solid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4591109" y="392906"/>
            <a:ext cx="495903" cy="399797"/>
            <a:chOff x="0" y="0"/>
            <a:chExt cx="6359534" cy="512699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359534" cy="5126990"/>
            </a:xfrm>
            <a:custGeom>
              <a:avLst/>
              <a:gdLst/>
              <a:ahLst/>
              <a:cxnLst/>
              <a:rect l="l" t="t" r="r" b="b"/>
              <a:pathLst>
                <a:path w="6359534" h="5126990">
                  <a:moveTo>
                    <a:pt x="3537594" y="0"/>
                  </a:moveTo>
                  <a:lnTo>
                    <a:pt x="0" y="0"/>
                  </a:lnTo>
                  <a:lnTo>
                    <a:pt x="2821940" y="2564130"/>
                  </a:lnTo>
                  <a:lnTo>
                    <a:pt x="0" y="5126990"/>
                  </a:lnTo>
                  <a:lnTo>
                    <a:pt x="3537594" y="5126990"/>
                  </a:lnTo>
                  <a:lnTo>
                    <a:pt x="6359534" y="256413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6518672" y="9090422"/>
            <a:ext cx="638343" cy="501556"/>
            <a:chOff x="0" y="0"/>
            <a:chExt cx="6525357" cy="512699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525357" cy="5126990"/>
            </a:xfrm>
            <a:custGeom>
              <a:avLst/>
              <a:gdLst/>
              <a:ahLst/>
              <a:cxnLst/>
              <a:rect l="l" t="t" r="r" b="b"/>
              <a:pathLst>
                <a:path w="6525357" h="5126990">
                  <a:moveTo>
                    <a:pt x="3703417" y="0"/>
                  </a:moveTo>
                  <a:lnTo>
                    <a:pt x="0" y="0"/>
                  </a:lnTo>
                  <a:lnTo>
                    <a:pt x="2821940" y="2564130"/>
                  </a:lnTo>
                  <a:lnTo>
                    <a:pt x="0" y="5126990"/>
                  </a:lnTo>
                  <a:lnTo>
                    <a:pt x="3703417" y="5126990"/>
                  </a:lnTo>
                  <a:lnTo>
                    <a:pt x="6525357" y="256413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5" name="Freeform 15"/>
          <p:cNvSpPr/>
          <p:nvPr/>
        </p:nvSpPr>
        <p:spPr>
          <a:xfrm>
            <a:off x="3758137" y="4138738"/>
            <a:ext cx="1462835" cy="1529762"/>
          </a:xfrm>
          <a:custGeom>
            <a:avLst/>
            <a:gdLst/>
            <a:ahLst/>
            <a:cxnLst/>
            <a:rect l="l" t="t" r="r" b="b"/>
            <a:pathLst>
              <a:path w="1462835" h="1529762">
                <a:moveTo>
                  <a:pt x="0" y="0"/>
                </a:moveTo>
                <a:lnTo>
                  <a:pt x="1462835" y="0"/>
                </a:lnTo>
                <a:lnTo>
                  <a:pt x="1462835" y="1529762"/>
                </a:lnTo>
                <a:lnTo>
                  <a:pt x="0" y="152976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6" name="Freeform 16"/>
          <p:cNvSpPr/>
          <p:nvPr/>
        </p:nvSpPr>
        <p:spPr>
          <a:xfrm>
            <a:off x="8432206" y="3931236"/>
            <a:ext cx="1474134" cy="1529762"/>
          </a:xfrm>
          <a:custGeom>
            <a:avLst/>
            <a:gdLst/>
            <a:ahLst/>
            <a:cxnLst/>
            <a:rect l="l" t="t" r="r" b="b"/>
            <a:pathLst>
              <a:path w="1474134" h="1529762">
                <a:moveTo>
                  <a:pt x="0" y="0"/>
                </a:moveTo>
                <a:lnTo>
                  <a:pt x="1474135" y="0"/>
                </a:lnTo>
                <a:lnTo>
                  <a:pt x="1474135" y="1529763"/>
                </a:lnTo>
                <a:lnTo>
                  <a:pt x="0" y="152976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7" name="Freeform 17"/>
          <p:cNvSpPr/>
          <p:nvPr/>
        </p:nvSpPr>
        <p:spPr>
          <a:xfrm>
            <a:off x="13154516" y="4138738"/>
            <a:ext cx="2031406" cy="1322261"/>
          </a:xfrm>
          <a:custGeom>
            <a:avLst/>
            <a:gdLst/>
            <a:ahLst/>
            <a:cxnLst/>
            <a:rect l="l" t="t" r="r" b="b"/>
            <a:pathLst>
              <a:path w="2031406" h="1322261">
                <a:moveTo>
                  <a:pt x="0" y="0"/>
                </a:moveTo>
                <a:lnTo>
                  <a:pt x="2031406" y="0"/>
                </a:lnTo>
                <a:lnTo>
                  <a:pt x="2031406" y="1322261"/>
                </a:lnTo>
                <a:lnTo>
                  <a:pt x="0" y="132226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8" name="TextBox 18"/>
          <p:cNvSpPr txBox="1"/>
          <p:nvPr/>
        </p:nvSpPr>
        <p:spPr>
          <a:xfrm>
            <a:off x="3400516" y="5865541"/>
            <a:ext cx="1820456" cy="62963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118"/>
              </a:lnSpc>
            </a:pPr>
            <a:r>
              <a:rPr lang="en-US" sz="3656">
                <a:solidFill>
                  <a:srgbClr val="FFFFFF"/>
                </a:solidFill>
                <a:latin typeface="Planer"/>
              </a:rPr>
              <a:t>Identify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8177306" y="5815270"/>
            <a:ext cx="1753984" cy="6030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921"/>
              </a:lnSpc>
            </a:pPr>
            <a:r>
              <a:rPr lang="en-US" sz="3515">
                <a:solidFill>
                  <a:srgbClr val="FFFFFF"/>
                </a:solidFill>
                <a:latin typeface="Planer"/>
              </a:rPr>
              <a:t>Develop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3524017" y="5782016"/>
            <a:ext cx="1156389" cy="5840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921"/>
              </a:lnSpc>
            </a:pPr>
            <a:r>
              <a:rPr lang="en-US" sz="3515">
                <a:solidFill>
                  <a:srgbClr val="FFFFFF"/>
                </a:solidFill>
                <a:latin typeface="Planer"/>
              </a:rPr>
              <a:t>Learn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2520129" y="6826196"/>
            <a:ext cx="3713394" cy="1378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12"/>
              </a:lnSpc>
            </a:pPr>
            <a:r>
              <a:rPr lang="en-US" sz="3937">
                <a:solidFill>
                  <a:srgbClr val="FFFFFF"/>
                </a:solidFill>
                <a:latin typeface="Planer"/>
              </a:rPr>
              <a:t>Areas for improvement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7173767" y="6947043"/>
            <a:ext cx="3991012" cy="1378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12"/>
              </a:lnSpc>
            </a:pPr>
            <a:r>
              <a:rPr lang="en-US" sz="3900" dirty="0">
                <a:solidFill>
                  <a:srgbClr val="FFFFFF"/>
                </a:solidFill>
                <a:latin typeface="Planer"/>
              </a:rPr>
              <a:t>Preparation &amp; presentation</a:t>
            </a:r>
            <a:endParaRPr lang="en-US" sz="3937" dirty="0">
              <a:solidFill>
                <a:srgbClr val="FFFFFF"/>
              </a:solidFill>
              <a:latin typeface="Planer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2232430" y="6826196"/>
            <a:ext cx="3602833" cy="1378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12"/>
              </a:lnSpc>
            </a:pPr>
            <a:r>
              <a:rPr lang="en-US" sz="3937">
                <a:solidFill>
                  <a:srgbClr val="FFFFFF"/>
                </a:solidFill>
                <a:latin typeface="Planer"/>
              </a:rPr>
              <a:t>How to present your findings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4293788" y="402305"/>
            <a:ext cx="9876431" cy="16817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781"/>
              </a:lnSpc>
            </a:pPr>
            <a:r>
              <a:rPr lang="en-US" sz="9843">
                <a:solidFill>
                  <a:srgbClr val="000000"/>
                </a:solidFill>
                <a:latin typeface="Planer"/>
              </a:rPr>
              <a:t>Session Aims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2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50493" y="1629830"/>
            <a:ext cx="4243091" cy="2457457"/>
          </a:xfrm>
          <a:custGeom>
            <a:avLst/>
            <a:gdLst/>
            <a:ahLst/>
            <a:cxnLst/>
            <a:rect l="l" t="t" r="r" b="b"/>
            <a:pathLst>
              <a:path w="4243091" h="2457457">
                <a:moveTo>
                  <a:pt x="0" y="0"/>
                </a:moveTo>
                <a:lnTo>
                  <a:pt x="4243091" y="0"/>
                </a:lnTo>
                <a:lnTo>
                  <a:pt x="4243091" y="2457457"/>
                </a:lnTo>
                <a:lnTo>
                  <a:pt x="0" y="245745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13067460" y="1629830"/>
            <a:ext cx="4243091" cy="2457457"/>
          </a:xfrm>
          <a:custGeom>
            <a:avLst/>
            <a:gdLst/>
            <a:ahLst/>
            <a:cxnLst/>
            <a:rect l="l" t="t" r="r" b="b"/>
            <a:pathLst>
              <a:path w="4243091" h="2457457">
                <a:moveTo>
                  <a:pt x="0" y="0"/>
                </a:moveTo>
                <a:lnTo>
                  <a:pt x="4243091" y="0"/>
                </a:lnTo>
                <a:lnTo>
                  <a:pt x="4243091" y="2457457"/>
                </a:lnTo>
                <a:lnTo>
                  <a:pt x="0" y="245745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6934944" y="2933349"/>
            <a:ext cx="4243091" cy="2457457"/>
          </a:xfrm>
          <a:custGeom>
            <a:avLst/>
            <a:gdLst/>
            <a:ahLst/>
            <a:cxnLst/>
            <a:rect l="l" t="t" r="r" b="b"/>
            <a:pathLst>
              <a:path w="4243091" h="2457457">
                <a:moveTo>
                  <a:pt x="0" y="0"/>
                </a:moveTo>
                <a:lnTo>
                  <a:pt x="4243092" y="0"/>
                </a:lnTo>
                <a:lnTo>
                  <a:pt x="4243092" y="2457457"/>
                </a:lnTo>
                <a:lnTo>
                  <a:pt x="0" y="245745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1780335" y="7411552"/>
            <a:ext cx="4243091" cy="2457457"/>
          </a:xfrm>
          <a:custGeom>
            <a:avLst/>
            <a:gdLst/>
            <a:ahLst/>
            <a:cxnLst/>
            <a:rect l="l" t="t" r="r" b="b"/>
            <a:pathLst>
              <a:path w="4243091" h="2457457">
                <a:moveTo>
                  <a:pt x="0" y="0"/>
                </a:moveTo>
                <a:lnTo>
                  <a:pt x="4243091" y="0"/>
                </a:lnTo>
                <a:lnTo>
                  <a:pt x="4243091" y="2457457"/>
                </a:lnTo>
                <a:lnTo>
                  <a:pt x="0" y="245745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13067460" y="7416632"/>
            <a:ext cx="4243091" cy="2457457"/>
          </a:xfrm>
          <a:custGeom>
            <a:avLst/>
            <a:gdLst/>
            <a:ahLst/>
            <a:cxnLst/>
            <a:rect l="l" t="t" r="r" b="b"/>
            <a:pathLst>
              <a:path w="4243091" h="2457457">
                <a:moveTo>
                  <a:pt x="0" y="0"/>
                </a:moveTo>
                <a:lnTo>
                  <a:pt x="4243091" y="0"/>
                </a:lnTo>
                <a:lnTo>
                  <a:pt x="4243091" y="2457457"/>
                </a:lnTo>
                <a:lnTo>
                  <a:pt x="0" y="245745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6953466" y="6571358"/>
            <a:ext cx="4381044" cy="2536832"/>
          </a:xfrm>
          <a:custGeom>
            <a:avLst/>
            <a:gdLst/>
            <a:ahLst/>
            <a:cxnLst/>
            <a:rect l="l" t="t" r="r" b="b"/>
            <a:pathLst>
              <a:path w="4243091" h="2457457">
                <a:moveTo>
                  <a:pt x="0" y="0"/>
                </a:moveTo>
                <a:lnTo>
                  <a:pt x="4243091" y="0"/>
                </a:lnTo>
                <a:lnTo>
                  <a:pt x="4243091" y="2457457"/>
                </a:lnTo>
                <a:lnTo>
                  <a:pt x="0" y="245745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2133730" y="4423225"/>
            <a:ext cx="3047263" cy="2647310"/>
          </a:xfrm>
          <a:custGeom>
            <a:avLst/>
            <a:gdLst/>
            <a:ahLst/>
            <a:cxnLst/>
            <a:rect l="l" t="t" r="r" b="b"/>
            <a:pathLst>
              <a:path w="3047263" h="2647310">
                <a:moveTo>
                  <a:pt x="0" y="0"/>
                </a:moveTo>
                <a:lnTo>
                  <a:pt x="3047263" y="0"/>
                </a:lnTo>
                <a:lnTo>
                  <a:pt x="3047263" y="2647310"/>
                </a:lnTo>
                <a:lnTo>
                  <a:pt x="0" y="264731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3917032" y="4428305"/>
            <a:ext cx="3211180" cy="2536832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3880592" y="-15083"/>
            <a:ext cx="10526817" cy="13115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780"/>
              </a:lnSpc>
            </a:pPr>
            <a:r>
              <a:rPr lang="en-US" sz="7700">
                <a:solidFill>
                  <a:srgbClr val="000000"/>
                </a:solidFill>
                <a:latin typeface="Planer"/>
              </a:rPr>
              <a:t>Why is presenting useful? 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991164" y="2043861"/>
            <a:ext cx="2161749" cy="9549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81"/>
              </a:lnSpc>
            </a:pPr>
            <a:r>
              <a:rPr lang="en-US" sz="2750" dirty="0">
                <a:solidFill>
                  <a:srgbClr val="000000"/>
                </a:solidFill>
                <a:latin typeface="Planer"/>
              </a:rPr>
              <a:t>Confident </a:t>
            </a:r>
            <a:endParaRPr lang="en-US" sz="2772">
              <a:solidFill>
                <a:srgbClr val="000000"/>
              </a:solidFill>
              <a:latin typeface="Planer"/>
            </a:endParaRPr>
          </a:p>
          <a:p>
            <a:pPr algn="ctr">
              <a:lnSpc>
                <a:spcPts val="3881"/>
              </a:lnSpc>
            </a:pPr>
            <a:r>
              <a:rPr lang="en-US" sz="2750" dirty="0">
                <a:solidFill>
                  <a:srgbClr val="000000"/>
                </a:solidFill>
                <a:latin typeface="Planer"/>
              </a:rPr>
              <a:t>communication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8212542" y="3515825"/>
            <a:ext cx="1687897" cy="9549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81"/>
              </a:lnSpc>
            </a:pPr>
            <a:r>
              <a:rPr lang="en-US" sz="2772">
                <a:solidFill>
                  <a:srgbClr val="000000"/>
                </a:solidFill>
                <a:latin typeface="Planer"/>
              </a:rPr>
              <a:t>Helps in job</a:t>
            </a:r>
          </a:p>
          <a:p>
            <a:pPr algn="ctr">
              <a:lnSpc>
                <a:spcPts val="3881"/>
              </a:lnSpc>
            </a:pPr>
            <a:r>
              <a:rPr lang="en-US" sz="2772">
                <a:solidFill>
                  <a:srgbClr val="000000"/>
                </a:solidFill>
                <a:latin typeface="Planer"/>
              </a:rPr>
              <a:t> interviews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3793350" y="2040875"/>
            <a:ext cx="2791310" cy="14642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81"/>
              </a:lnSpc>
            </a:pPr>
            <a:r>
              <a:rPr lang="en-US" sz="2750" dirty="0">
                <a:solidFill>
                  <a:srgbClr val="000000"/>
                </a:solidFill>
                <a:latin typeface="Planer"/>
              </a:rPr>
              <a:t>Helps in university course</a:t>
            </a:r>
          </a:p>
          <a:p>
            <a:pPr algn="ctr">
              <a:lnSpc>
                <a:spcPts val="3881"/>
              </a:lnSpc>
            </a:pPr>
            <a:r>
              <a:rPr lang="en-US" sz="2750" dirty="0">
                <a:solidFill>
                  <a:srgbClr val="000000"/>
                </a:solidFill>
                <a:latin typeface="Planer"/>
              </a:rPr>
              <a:t> interviews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2710374" y="8134248"/>
            <a:ext cx="2383012" cy="9549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81"/>
              </a:lnSpc>
            </a:pPr>
            <a:r>
              <a:rPr lang="en-US" sz="2772">
                <a:solidFill>
                  <a:srgbClr val="000000"/>
                </a:solidFill>
                <a:latin typeface="Planer"/>
              </a:rPr>
              <a:t>Useful for team </a:t>
            </a:r>
          </a:p>
          <a:p>
            <a:pPr algn="ctr">
              <a:lnSpc>
                <a:spcPts val="3881"/>
              </a:lnSpc>
            </a:pPr>
            <a:r>
              <a:rPr lang="en-US" sz="2772">
                <a:solidFill>
                  <a:srgbClr val="000000"/>
                </a:solidFill>
                <a:latin typeface="Planer"/>
              </a:rPr>
              <a:t>working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7625460" y="6965137"/>
            <a:ext cx="2890140" cy="14642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881"/>
              </a:lnSpc>
            </a:pPr>
            <a:r>
              <a:rPr lang="en-US" sz="2772">
                <a:solidFill>
                  <a:srgbClr val="000000"/>
                </a:solidFill>
                <a:latin typeface="Planer"/>
              </a:rPr>
              <a:t>Helps increase</a:t>
            </a:r>
          </a:p>
          <a:p>
            <a:pPr algn="ctr">
              <a:lnSpc>
                <a:spcPts val="3881"/>
              </a:lnSpc>
            </a:pPr>
            <a:r>
              <a:rPr lang="en-US" sz="2772">
                <a:solidFill>
                  <a:srgbClr val="000000"/>
                </a:solidFill>
                <a:latin typeface="Planer"/>
              </a:rPr>
              <a:t> public </a:t>
            </a:r>
          </a:p>
          <a:p>
            <a:pPr algn="ctr">
              <a:lnSpc>
                <a:spcPts val="3881"/>
              </a:lnSpc>
            </a:pPr>
            <a:r>
              <a:rPr lang="en-US" sz="2772">
                <a:solidFill>
                  <a:srgbClr val="000000"/>
                </a:solidFill>
                <a:latin typeface="Planer"/>
              </a:rPr>
              <a:t>speaking confidence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3611893" y="7655237"/>
            <a:ext cx="2972767" cy="13595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57"/>
              </a:lnSpc>
            </a:pPr>
            <a:r>
              <a:rPr lang="en-US" sz="2612">
                <a:solidFill>
                  <a:srgbClr val="000000"/>
                </a:solidFill>
                <a:latin typeface="Planer"/>
              </a:rPr>
              <a:t>Presenting is </a:t>
            </a:r>
          </a:p>
          <a:p>
            <a:pPr algn="ctr">
              <a:lnSpc>
                <a:spcPts val="3657"/>
              </a:lnSpc>
            </a:pPr>
            <a:r>
              <a:rPr lang="en-US" sz="2612">
                <a:solidFill>
                  <a:srgbClr val="000000"/>
                </a:solidFill>
                <a:latin typeface="Planer"/>
              </a:rPr>
              <a:t>useful </a:t>
            </a:r>
          </a:p>
          <a:p>
            <a:pPr algn="ctr">
              <a:lnSpc>
                <a:spcPts val="3657"/>
              </a:lnSpc>
            </a:pPr>
            <a:r>
              <a:rPr lang="en-US" sz="2612">
                <a:solidFill>
                  <a:srgbClr val="000000"/>
                </a:solidFill>
                <a:latin typeface="Planer"/>
              </a:rPr>
              <a:t>for school group work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2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958613" y="483542"/>
            <a:ext cx="11904631" cy="10079254"/>
          </a:xfrm>
          <a:custGeom>
            <a:avLst/>
            <a:gdLst/>
            <a:ahLst/>
            <a:cxnLst/>
            <a:rect l="l" t="t" r="r" b="b"/>
            <a:pathLst>
              <a:path w="11904631" h="10079254">
                <a:moveTo>
                  <a:pt x="0" y="0"/>
                </a:moveTo>
                <a:lnTo>
                  <a:pt x="11904631" y="0"/>
                </a:lnTo>
                <a:lnTo>
                  <a:pt x="11904631" y="10079254"/>
                </a:lnTo>
                <a:lnTo>
                  <a:pt x="0" y="1007925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1028700" y="483542"/>
            <a:ext cx="3616419" cy="4225500"/>
          </a:xfrm>
          <a:custGeom>
            <a:avLst/>
            <a:gdLst/>
            <a:ahLst/>
            <a:cxnLst/>
            <a:rect l="l" t="t" r="r" b="b"/>
            <a:pathLst>
              <a:path w="3616419" h="4225500">
                <a:moveTo>
                  <a:pt x="0" y="0"/>
                </a:moveTo>
                <a:lnTo>
                  <a:pt x="3616419" y="0"/>
                </a:lnTo>
                <a:lnTo>
                  <a:pt x="3616419" y="4225500"/>
                </a:lnTo>
                <a:lnTo>
                  <a:pt x="0" y="42255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428946" y="7120986"/>
            <a:ext cx="6370774" cy="12099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843"/>
              </a:lnSpc>
            </a:pPr>
            <a:r>
              <a:rPr lang="en-US" sz="7031">
                <a:solidFill>
                  <a:srgbClr val="000000"/>
                </a:solidFill>
                <a:latin typeface="Planer"/>
              </a:rPr>
              <a:t>Discussion Time...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046699" y="2760024"/>
            <a:ext cx="6565375" cy="33522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18"/>
              </a:lnSpc>
            </a:pPr>
            <a:r>
              <a:rPr lang="en-US" sz="6370">
                <a:solidFill>
                  <a:srgbClr val="000000"/>
                </a:solidFill>
                <a:latin typeface="Planer"/>
              </a:rPr>
              <a:t>Why might people find presenting scary?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2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1833" y="310269"/>
            <a:ext cx="2727929" cy="1033203"/>
          </a:xfrm>
          <a:custGeom>
            <a:avLst/>
            <a:gdLst/>
            <a:ahLst/>
            <a:cxnLst/>
            <a:rect l="l" t="t" r="r" b="b"/>
            <a:pathLst>
              <a:path w="2727929" h="1033203">
                <a:moveTo>
                  <a:pt x="0" y="0"/>
                </a:moveTo>
                <a:lnTo>
                  <a:pt x="2727929" y="0"/>
                </a:lnTo>
                <a:lnTo>
                  <a:pt x="2727929" y="1033203"/>
                </a:lnTo>
                <a:lnTo>
                  <a:pt x="0" y="103320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411833" y="7571932"/>
            <a:ext cx="2555489" cy="2315912"/>
          </a:xfrm>
          <a:custGeom>
            <a:avLst/>
            <a:gdLst/>
            <a:ahLst/>
            <a:cxnLst/>
            <a:rect l="l" t="t" r="r" b="b"/>
            <a:pathLst>
              <a:path w="2555489" h="2315912">
                <a:moveTo>
                  <a:pt x="0" y="0"/>
                </a:moveTo>
                <a:lnTo>
                  <a:pt x="2555490" y="0"/>
                </a:lnTo>
                <a:lnTo>
                  <a:pt x="2555490" y="2315912"/>
                </a:lnTo>
                <a:lnTo>
                  <a:pt x="0" y="231591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6141859" y="360535"/>
            <a:ext cx="1625578" cy="3067128"/>
          </a:xfrm>
          <a:custGeom>
            <a:avLst/>
            <a:gdLst/>
            <a:ahLst/>
            <a:cxnLst/>
            <a:rect l="l" t="t" r="r" b="b"/>
            <a:pathLst>
              <a:path w="1625578" h="3067128">
                <a:moveTo>
                  <a:pt x="0" y="0"/>
                </a:moveTo>
                <a:lnTo>
                  <a:pt x="1625578" y="0"/>
                </a:lnTo>
                <a:lnTo>
                  <a:pt x="1625578" y="3067128"/>
                </a:lnTo>
                <a:lnTo>
                  <a:pt x="0" y="306712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14944906" y="7571932"/>
            <a:ext cx="3251156" cy="2787866"/>
          </a:xfrm>
          <a:custGeom>
            <a:avLst/>
            <a:gdLst/>
            <a:ahLst/>
            <a:cxnLst/>
            <a:rect l="l" t="t" r="r" b="b"/>
            <a:pathLst>
              <a:path w="3251156" h="2787866">
                <a:moveTo>
                  <a:pt x="0" y="0"/>
                </a:moveTo>
                <a:lnTo>
                  <a:pt x="3251156" y="0"/>
                </a:lnTo>
                <a:lnTo>
                  <a:pt x="3251156" y="2787866"/>
                </a:lnTo>
                <a:lnTo>
                  <a:pt x="0" y="278786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13902961" y="4047349"/>
            <a:ext cx="2083891" cy="1570733"/>
          </a:xfrm>
          <a:custGeom>
            <a:avLst/>
            <a:gdLst/>
            <a:ahLst/>
            <a:cxnLst/>
            <a:rect l="l" t="t" r="r" b="b"/>
            <a:pathLst>
              <a:path w="2083891" h="1570733">
                <a:moveTo>
                  <a:pt x="0" y="0"/>
                </a:moveTo>
                <a:lnTo>
                  <a:pt x="2083891" y="0"/>
                </a:lnTo>
                <a:lnTo>
                  <a:pt x="2083891" y="1570733"/>
                </a:lnTo>
                <a:lnTo>
                  <a:pt x="0" y="157073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2266494" y="4047349"/>
            <a:ext cx="1746536" cy="2368184"/>
          </a:xfrm>
          <a:custGeom>
            <a:avLst/>
            <a:gdLst/>
            <a:ahLst/>
            <a:cxnLst/>
            <a:rect l="l" t="t" r="r" b="b"/>
            <a:pathLst>
              <a:path w="1746536" h="2368184">
                <a:moveTo>
                  <a:pt x="0" y="0"/>
                </a:moveTo>
                <a:lnTo>
                  <a:pt x="1746536" y="0"/>
                </a:lnTo>
                <a:lnTo>
                  <a:pt x="1746536" y="2368185"/>
                </a:lnTo>
                <a:lnTo>
                  <a:pt x="0" y="236818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TextBox 8"/>
          <p:cNvSpPr txBox="1"/>
          <p:nvPr/>
        </p:nvSpPr>
        <p:spPr>
          <a:xfrm>
            <a:off x="3314700" y="4180699"/>
            <a:ext cx="11658600" cy="20589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860"/>
              </a:lnSpc>
            </a:pPr>
            <a:r>
              <a:rPr lang="en-US" sz="14419">
                <a:solidFill>
                  <a:srgbClr val="FB8C00"/>
                </a:solidFill>
                <a:latin typeface="Planer"/>
              </a:rPr>
              <a:t>CHOICES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7169702" y="628203"/>
            <a:ext cx="3948596" cy="715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06"/>
              </a:lnSpc>
            </a:pPr>
            <a:r>
              <a:rPr lang="en-US" sz="4218">
                <a:solidFill>
                  <a:srgbClr val="000000"/>
                </a:solidFill>
                <a:latin typeface="Planer"/>
              </a:rPr>
              <a:t>Winter or Summer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0691445" y="6783470"/>
            <a:ext cx="4253461" cy="715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06"/>
              </a:lnSpc>
            </a:pPr>
            <a:r>
              <a:rPr lang="en-US" sz="4218">
                <a:solidFill>
                  <a:srgbClr val="000000"/>
                </a:solidFill>
                <a:latin typeface="Planer"/>
              </a:rPr>
              <a:t>Dr Pepper or Fanta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1099350" y="2712394"/>
            <a:ext cx="3860276" cy="715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06"/>
              </a:lnSpc>
            </a:pPr>
            <a:r>
              <a:rPr lang="en-US" sz="4218">
                <a:solidFill>
                  <a:srgbClr val="000000"/>
                </a:solidFill>
                <a:latin typeface="Planer"/>
              </a:rPr>
              <a:t>Sweet or </a:t>
            </a:r>
            <a:r>
              <a:rPr lang="en-US" sz="4218" err="1">
                <a:solidFill>
                  <a:srgbClr val="000000"/>
                </a:solidFill>
                <a:latin typeface="Planer"/>
              </a:rPr>
              <a:t>Savoury</a:t>
            </a:r>
            <a:endParaRPr lang="en-US" sz="4218">
              <a:solidFill>
                <a:srgbClr val="000000"/>
              </a:solidFill>
              <a:latin typeface="Planer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3412954" y="6783470"/>
            <a:ext cx="4781150" cy="715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06"/>
              </a:lnSpc>
            </a:pPr>
            <a:r>
              <a:rPr lang="en-US" sz="4218">
                <a:solidFill>
                  <a:srgbClr val="000000"/>
                </a:solidFill>
                <a:latin typeface="Planer"/>
              </a:rPr>
              <a:t>Dominos or Pizza Hut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6949250" y="8361609"/>
            <a:ext cx="4389500" cy="715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06"/>
              </a:lnSpc>
            </a:pPr>
            <a:r>
              <a:rPr lang="en-US" sz="4218">
                <a:solidFill>
                  <a:srgbClr val="000000"/>
                </a:solidFill>
                <a:latin typeface="Planer"/>
              </a:rPr>
              <a:t>I Phone or Samsung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3139762" y="2712394"/>
            <a:ext cx="3864601" cy="715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06"/>
              </a:lnSpc>
              <a:spcBef>
                <a:spcPct val="0"/>
              </a:spcBef>
            </a:pPr>
            <a:r>
              <a:rPr lang="en-US" sz="4218">
                <a:solidFill>
                  <a:srgbClr val="000000"/>
                </a:solidFill>
                <a:latin typeface="Planer"/>
              </a:rPr>
              <a:t>Football or Rugby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2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286000" y="257175"/>
            <a:ext cx="13716000" cy="1543050"/>
            <a:chOff x="0" y="0"/>
            <a:chExt cx="3612444" cy="4064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2445" cy="406400"/>
            </a:xfrm>
            <a:custGeom>
              <a:avLst/>
              <a:gdLst/>
              <a:ahLst/>
              <a:cxnLst/>
              <a:rect l="l" t="t" r="r" b="b"/>
              <a:pathLst>
                <a:path w="3612445" h="406400">
                  <a:moveTo>
                    <a:pt x="3409245" y="0"/>
                  </a:moveTo>
                  <a:lnTo>
                    <a:pt x="203200" y="0"/>
                  </a:lnTo>
                  <a:lnTo>
                    <a:pt x="0" y="203200"/>
                  </a:lnTo>
                  <a:lnTo>
                    <a:pt x="203200" y="406400"/>
                  </a:lnTo>
                  <a:lnTo>
                    <a:pt x="3409245" y="406400"/>
                  </a:lnTo>
                  <a:lnTo>
                    <a:pt x="3612445" y="203200"/>
                  </a:lnTo>
                  <a:lnTo>
                    <a:pt x="3409245" y="0"/>
                  </a:lnTo>
                  <a:close/>
                </a:path>
              </a:pathLst>
            </a:custGeom>
            <a:solidFill>
              <a:srgbClr val="FB8C00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152400" y="-47625"/>
              <a:ext cx="3307644" cy="454025"/>
            </a:xfrm>
            <a:prstGeom prst="rect">
              <a:avLst/>
            </a:prstGeom>
          </p:spPr>
          <p:txBody>
            <a:bodyPr lIns="71438" tIns="71438" rIns="71438" bIns="71438" rtlCol="0" anchor="ctr"/>
            <a:lstStyle/>
            <a:p>
              <a:pPr algn="ctr">
                <a:lnSpc>
                  <a:spcPts val="3543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6921343" y="1991017"/>
            <a:ext cx="4445313" cy="2961690"/>
          </a:xfrm>
          <a:custGeom>
            <a:avLst/>
            <a:gdLst/>
            <a:ahLst/>
            <a:cxnLst/>
            <a:rect l="l" t="t" r="r" b="b"/>
            <a:pathLst>
              <a:path w="4445313" h="2961690">
                <a:moveTo>
                  <a:pt x="0" y="0"/>
                </a:moveTo>
                <a:lnTo>
                  <a:pt x="4445314" y="0"/>
                </a:lnTo>
                <a:lnTo>
                  <a:pt x="4445314" y="2961691"/>
                </a:lnTo>
                <a:lnTo>
                  <a:pt x="0" y="296169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TextBox 6"/>
          <p:cNvSpPr txBox="1"/>
          <p:nvPr/>
        </p:nvSpPr>
        <p:spPr>
          <a:xfrm>
            <a:off x="3854765" y="595461"/>
            <a:ext cx="10578471" cy="7712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00"/>
              </a:lnSpc>
            </a:pPr>
            <a:r>
              <a:rPr lang="en-US" sz="4500" dirty="0">
                <a:solidFill>
                  <a:srgbClr val="000000"/>
                </a:solidFill>
                <a:latin typeface="Planer"/>
              </a:rPr>
              <a:t>Future Me presentation preparation top tips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709765" y="4991100"/>
            <a:ext cx="16549535" cy="70271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23797" lvl="1" indent="-411898" algn="just">
              <a:lnSpc>
                <a:spcPts val="6181"/>
              </a:lnSpc>
              <a:buFont typeface="Arial"/>
              <a:buChar char="•"/>
            </a:pPr>
            <a:r>
              <a:rPr lang="en-US" sz="3815" spc="-179">
                <a:solidFill>
                  <a:srgbClr val="000000"/>
                </a:solidFill>
                <a:latin typeface="Planer"/>
              </a:rPr>
              <a:t>Make sure your presentation has an engaging design and structure!</a:t>
            </a:r>
          </a:p>
          <a:p>
            <a:pPr marL="823797" lvl="1" indent="-411898" algn="just">
              <a:lnSpc>
                <a:spcPts val="6181"/>
              </a:lnSpc>
              <a:buFont typeface="Arial"/>
              <a:buChar char="•"/>
            </a:pPr>
            <a:r>
              <a:rPr lang="en-US" sz="3815" spc="-179">
                <a:solidFill>
                  <a:srgbClr val="000000"/>
                </a:solidFill>
                <a:latin typeface="Planer"/>
              </a:rPr>
              <a:t>Think about your target audience and if they will understand the topic you are speaking about.</a:t>
            </a:r>
          </a:p>
          <a:p>
            <a:pPr marL="823797" lvl="1" indent="-411898" algn="just">
              <a:lnSpc>
                <a:spcPts val="6181"/>
              </a:lnSpc>
              <a:buFont typeface="Arial"/>
              <a:buChar char="•"/>
            </a:pPr>
            <a:r>
              <a:rPr lang="en-US" sz="3815" spc="-179">
                <a:solidFill>
                  <a:srgbClr val="000000"/>
                </a:solidFill>
                <a:latin typeface="Planer"/>
              </a:rPr>
              <a:t>Have you considered and fully understood the purpose of your presentation?</a:t>
            </a:r>
          </a:p>
          <a:p>
            <a:pPr marL="823797" lvl="1" indent="-411898" algn="just">
              <a:lnSpc>
                <a:spcPts val="6181"/>
              </a:lnSpc>
              <a:buFont typeface="Arial"/>
              <a:buChar char="•"/>
            </a:pPr>
            <a:r>
              <a:rPr lang="en-US" sz="3815" spc="-179">
                <a:solidFill>
                  <a:srgbClr val="000000"/>
                </a:solidFill>
                <a:latin typeface="Planer"/>
              </a:rPr>
              <a:t>Practice makes perfect!</a:t>
            </a:r>
          </a:p>
          <a:p>
            <a:pPr marL="823797" lvl="1" indent="-411898" algn="just">
              <a:lnSpc>
                <a:spcPts val="6181"/>
              </a:lnSpc>
              <a:buFont typeface="Arial"/>
              <a:buChar char="•"/>
            </a:pPr>
            <a:r>
              <a:rPr lang="en-US" sz="3815" spc="-179">
                <a:solidFill>
                  <a:srgbClr val="000000"/>
                </a:solidFill>
                <a:latin typeface="Planer"/>
              </a:rPr>
              <a:t>Always create a draft! </a:t>
            </a:r>
          </a:p>
          <a:p>
            <a:pPr>
              <a:lnSpc>
                <a:spcPts val="4921"/>
              </a:lnSpc>
            </a:pPr>
            <a:endParaRPr lang="en-US" sz="3815" spc="-179">
              <a:solidFill>
                <a:srgbClr val="000000"/>
              </a:solidFill>
              <a:latin typeface="Planer"/>
            </a:endParaRPr>
          </a:p>
          <a:p>
            <a:pPr algn="ctr">
              <a:lnSpc>
                <a:spcPts val="6890"/>
              </a:lnSpc>
            </a:pPr>
            <a:endParaRPr lang="en-US" sz="3815" spc="-179">
              <a:solidFill>
                <a:srgbClr val="000000"/>
              </a:solidFill>
              <a:latin typeface="Planer"/>
            </a:endParaRPr>
          </a:p>
          <a:p>
            <a:pPr algn="ctr">
              <a:lnSpc>
                <a:spcPts val="6890"/>
              </a:lnSpc>
              <a:spcBef>
                <a:spcPct val="0"/>
              </a:spcBef>
            </a:pPr>
            <a:endParaRPr lang="en-US" sz="3815" spc="-179">
              <a:solidFill>
                <a:srgbClr val="000000"/>
              </a:solidFill>
              <a:latin typeface="Planer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2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286000" y="257175"/>
            <a:ext cx="13716000" cy="1543050"/>
            <a:chOff x="0" y="0"/>
            <a:chExt cx="3612444" cy="4064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2445" cy="406400"/>
            </a:xfrm>
            <a:custGeom>
              <a:avLst/>
              <a:gdLst/>
              <a:ahLst/>
              <a:cxnLst/>
              <a:rect l="l" t="t" r="r" b="b"/>
              <a:pathLst>
                <a:path w="3612445" h="406400">
                  <a:moveTo>
                    <a:pt x="3409245" y="0"/>
                  </a:moveTo>
                  <a:lnTo>
                    <a:pt x="203200" y="0"/>
                  </a:lnTo>
                  <a:lnTo>
                    <a:pt x="0" y="203200"/>
                  </a:lnTo>
                  <a:lnTo>
                    <a:pt x="203200" y="406400"/>
                  </a:lnTo>
                  <a:lnTo>
                    <a:pt x="3409245" y="406400"/>
                  </a:lnTo>
                  <a:lnTo>
                    <a:pt x="3612445" y="203200"/>
                  </a:lnTo>
                  <a:lnTo>
                    <a:pt x="3409245" y="0"/>
                  </a:lnTo>
                  <a:close/>
                </a:path>
              </a:pathLst>
            </a:custGeom>
            <a:solidFill>
              <a:srgbClr val="FB8C00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152400" y="-47625"/>
              <a:ext cx="3307644" cy="454025"/>
            </a:xfrm>
            <a:prstGeom prst="rect">
              <a:avLst/>
            </a:prstGeom>
          </p:spPr>
          <p:txBody>
            <a:bodyPr lIns="71438" tIns="71438" rIns="71438" bIns="71438" rtlCol="0" anchor="ctr"/>
            <a:lstStyle/>
            <a:p>
              <a:pPr algn="ctr">
                <a:lnSpc>
                  <a:spcPts val="3543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6029325" y="1949648"/>
            <a:ext cx="6229350" cy="1943100"/>
            <a:chOff x="0" y="0"/>
            <a:chExt cx="1640652" cy="511763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640652" cy="511763"/>
            </a:xfrm>
            <a:custGeom>
              <a:avLst/>
              <a:gdLst/>
              <a:ahLst/>
              <a:cxnLst/>
              <a:rect l="l" t="t" r="r" b="b"/>
              <a:pathLst>
                <a:path w="1640652" h="511763">
                  <a:moveTo>
                    <a:pt x="0" y="0"/>
                  </a:moveTo>
                  <a:lnTo>
                    <a:pt x="1640652" y="0"/>
                  </a:lnTo>
                  <a:lnTo>
                    <a:pt x="1640652" y="511763"/>
                  </a:lnTo>
                  <a:lnTo>
                    <a:pt x="0" y="51176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47625"/>
              <a:ext cx="1640652" cy="559388"/>
            </a:xfrm>
            <a:prstGeom prst="rect">
              <a:avLst/>
            </a:prstGeom>
          </p:spPr>
          <p:txBody>
            <a:bodyPr lIns="71438" tIns="71438" rIns="71438" bIns="71438" rtlCol="0" anchor="ctr"/>
            <a:lstStyle/>
            <a:p>
              <a:pPr algn="ctr">
                <a:lnSpc>
                  <a:spcPts val="3543"/>
                </a:lnSpc>
              </a:pPr>
              <a:r>
                <a:rPr lang="en-US" sz="2531">
                  <a:solidFill>
                    <a:srgbClr val="FB8C00"/>
                  </a:solidFill>
                  <a:latin typeface="Planer"/>
                </a:rPr>
                <a:t>Match The Type Of Presenter To the Definition. </a:t>
              </a:r>
            </a:p>
          </p:txBody>
        </p:sp>
      </p:grpSp>
      <p:sp>
        <p:nvSpPr>
          <p:cNvPr id="8" name="Freeform 8"/>
          <p:cNvSpPr/>
          <p:nvPr/>
        </p:nvSpPr>
        <p:spPr>
          <a:xfrm rot="1033652">
            <a:off x="8126741" y="4631032"/>
            <a:ext cx="2034518" cy="1716393"/>
          </a:xfrm>
          <a:custGeom>
            <a:avLst/>
            <a:gdLst/>
            <a:ahLst/>
            <a:cxnLst/>
            <a:rect l="l" t="t" r="r" b="b"/>
            <a:pathLst>
              <a:path w="2034518" h="1716393">
                <a:moveTo>
                  <a:pt x="0" y="0"/>
                </a:moveTo>
                <a:lnTo>
                  <a:pt x="2034518" y="0"/>
                </a:lnTo>
                <a:lnTo>
                  <a:pt x="2034518" y="1716393"/>
                </a:lnTo>
                <a:lnTo>
                  <a:pt x="0" y="171639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 rot="-988048">
            <a:off x="8124799" y="7812743"/>
            <a:ext cx="2013085" cy="1748867"/>
          </a:xfrm>
          <a:custGeom>
            <a:avLst/>
            <a:gdLst/>
            <a:ahLst/>
            <a:cxnLst/>
            <a:rect l="l" t="t" r="r" b="b"/>
            <a:pathLst>
              <a:path w="2013085" h="1748867">
                <a:moveTo>
                  <a:pt x="0" y="0"/>
                </a:moveTo>
                <a:lnTo>
                  <a:pt x="2013084" y="0"/>
                </a:lnTo>
                <a:lnTo>
                  <a:pt x="2013084" y="1748867"/>
                </a:lnTo>
                <a:lnTo>
                  <a:pt x="0" y="174886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10" name="Group 10"/>
          <p:cNvGrpSpPr/>
          <p:nvPr/>
        </p:nvGrpSpPr>
        <p:grpSpPr>
          <a:xfrm>
            <a:off x="51443" y="4042171"/>
            <a:ext cx="6134165" cy="1943100"/>
            <a:chOff x="0" y="0"/>
            <a:chExt cx="1615583" cy="511763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615583" cy="511763"/>
            </a:xfrm>
            <a:custGeom>
              <a:avLst/>
              <a:gdLst/>
              <a:ahLst/>
              <a:cxnLst/>
              <a:rect l="l" t="t" r="r" b="b"/>
              <a:pathLst>
                <a:path w="1615583" h="511763">
                  <a:moveTo>
                    <a:pt x="0" y="0"/>
                  </a:moveTo>
                  <a:lnTo>
                    <a:pt x="1615583" y="0"/>
                  </a:lnTo>
                  <a:lnTo>
                    <a:pt x="1615583" y="511763"/>
                  </a:lnTo>
                  <a:lnTo>
                    <a:pt x="0" y="51176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47625"/>
              <a:ext cx="1615583" cy="559388"/>
            </a:xfrm>
            <a:prstGeom prst="rect">
              <a:avLst/>
            </a:prstGeom>
          </p:spPr>
          <p:txBody>
            <a:bodyPr lIns="71438" tIns="71438" rIns="71438" bIns="71438" rtlCol="0" anchor="ctr"/>
            <a:lstStyle/>
            <a:p>
              <a:pPr algn="ctr">
                <a:lnSpc>
                  <a:spcPts val="3543"/>
                </a:lnSpc>
              </a:pPr>
              <a:endParaRPr/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107156" y="4414389"/>
            <a:ext cx="5570311" cy="1074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365885" lvl="1" indent="-682625">
              <a:lnSpc>
                <a:spcPts val="8859"/>
              </a:lnSpc>
              <a:buAutoNum type="arabicPeriod"/>
            </a:pPr>
            <a:r>
              <a:rPr lang="en-US" sz="6300" dirty="0">
                <a:solidFill>
                  <a:srgbClr val="000000"/>
                </a:solidFill>
                <a:latin typeface="Planer"/>
              </a:rPr>
              <a:t> The winger</a:t>
            </a:r>
            <a:endParaRPr lang="en-US" dirty="0"/>
          </a:p>
        </p:txBody>
      </p:sp>
      <p:sp>
        <p:nvSpPr>
          <p:cNvPr id="14" name="TextBox 14"/>
          <p:cNvSpPr txBox="1"/>
          <p:nvPr/>
        </p:nvSpPr>
        <p:spPr>
          <a:xfrm>
            <a:off x="3516099" y="461664"/>
            <a:ext cx="11255801" cy="12099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843"/>
              </a:lnSpc>
            </a:pPr>
            <a:r>
              <a:rPr lang="en-US" sz="7031">
                <a:solidFill>
                  <a:srgbClr val="000000"/>
                </a:solidFill>
                <a:latin typeface="Planer"/>
              </a:rPr>
              <a:t>Different types of presenters...</a:t>
            </a:r>
          </a:p>
        </p:txBody>
      </p:sp>
      <p:grpSp>
        <p:nvGrpSpPr>
          <p:cNvPr id="15" name="Group 15"/>
          <p:cNvGrpSpPr/>
          <p:nvPr/>
        </p:nvGrpSpPr>
        <p:grpSpPr>
          <a:xfrm>
            <a:off x="-47592" y="6337696"/>
            <a:ext cx="6229350" cy="1943100"/>
            <a:chOff x="0" y="0"/>
            <a:chExt cx="1640652" cy="511763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640652" cy="511763"/>
            </a:xfrm>
            <a:custGeom>
              <a:avLst/>
              <a:gdLst/>
              <a:ahLst/>
              <a:cxnLst/>
              <a:rect l="l" t="t" r="r" b="b"/>
              <a:pathLst>
                <a:path w="1640652" h="511763">
                  <a:moveTo>
                    <a:pt x="0" y="0"/>
                  </a:moveTo>
                  <a:lnTo>
                    <a:pt x="1640652" y="0"/>
                  </a:lnTo>
                  <a:lnTo>
                    <a:pt x="1640652" y="511763"/>
                  </a:lnTo>
                  <a:lnTo>
                    <a:pt x="0" y="51176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47625"/>
              <a:ext cx="1640652" cy="559388"/>
            </a:xfrm>
            <a:prstGeom prst="rect">
              <a:avLst/>
            </a:prstGeom>
          </p:spPr>
          <p:txBody>
            <a:bodyPr lIns="71438" tIns="71438" rIns="71438" bIns="71438" rtlCol="0" anchor="ctr"/>
            <a:lstStyle/>
            <a:p>
              <a:pPr algn="ctr">
                <a:lnSpc>
                  <a:spcPts val="3543"/>
                </a:lnSpc>
              </a:pPr>
              <a:endParaRPr/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562709" y="6208066"/>
            <a:ext cx="4659204" cy="21865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859"/>
              </a:lnSpc>
            </a:pPr>
            <a:r>
              <a:rPr lang="en-US" sz="6300" dirty="0">
                <a:solidFill>
                  <a:srgbClr val="000000"/>
                </a:solidFill>
                <a:latin typeface="Planer"/>
              </a:rPr>
              <a:t>2. The middle </a:t>
            </a:r>
            <a:endParaRPr lang="en-US" sz="6328">
              <a:solidFill>
                <a:srgbClr val="000000"/>
              </a:solidFill>
              <a:latin typeface="Planer"/>
            </a:endParaRPr>
          </a:p>
          <a:p>
            <a:pPr algn="ctr">
              <a:lnSpc>
                <a:spcPts val="8859"/>
              </a:lnSpc>
            </a:pPr>
            <a:r>
              <a:rPr lang="en-US" sz="6300" dirty="0">
                <a:solidFill>
                  <a:srgbClr val="000000"/>
                </a:solidFill>
                <a:latin typeface="Planer"/>
              </a:rPr>
              <a:t>man</a:t>
            </a:r>
          </a:p>
        </p:txBody>
      </p:sp>
      <p:grpSp>
        <p:nvGrpSpPr>
          <p:cNvPr id="19" name="Group 19"/>
          <p:cNvGrpSpPr/>
          <p:nvPr/>
        </p:nvGrpSpPr>
        <p:grpSpPr>
          <a:xfrm>
            <a:off x="0" y="8545880"/>
            <a:ext cx="6181758" cy="1795760"/>
            <a:chOff x="0" y="0"/>
            <a:chExt cx="1628117" cy="472957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1628117" cy="472957"/>
            </a:xfrm>
            <a:custGeom>
              <a:avLst/>
              <a:gdLst/>
              <a:ahLst/>
              <a:cxnLst/>
              <a:rect l="l" t="t" r="r" b="b"/>
              <a:pathLst>
                <a:path w="1628117" h="472957">
                  <a:moveTo>
                    <a:pt x="0" y="0"/>
                  </a:moveTo>
                  <a:lnTo>
                    <a:pt x="1628117" y="0"/>
                  </a:lnTo>
                  <a:lnTo>
                    <a:pt x="1628117" y="472957"/>
                  </a:lnTo>
                  <a:lnTo>
                    <a:pt x="0" y="47295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47625"/>
              <a:ext cx="1628117" cy="520582"/>
            </a:xfrm>
            <a:prstGeom prst="rect">
              <a:avLst/>
            </a:prstGeom>
          </p:spPr>
          <p:txBody>
            <a:bodyPr lIns="71438" tIns="71438" rIns="71438" bIns="71438" rtlCol="0" anchor="ctr"/>
            <a:lstStyle/>
            <a:p>
              <a:pPr algn="ctr">
                <a:lnSpc>
                  <a:spcPts val="3543"/>
                </a:lnSpc>
              </a:pPr>
              <a:endParaRPr/>
            </a:p>
          </p:txBody>
        </p:sp>
      </p:grpSp>
      <p:sp>
        <p:nvSpPr>
          <p:cNvPr id="22" name="TextBox 22"/>
          <p:cNvSpPr txBox="1"/>
          <p:nvPr/>
        </p:nvSpPr>
        <p:spPr>
          <a:xfrm>
            <a:off x="470720" y="8736229"/>
            <a:ext cx="5502222" cy="10748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859"/>
              </a:lnSpc>
            </a:pPr>
            <a:r>
              <a:rPr lang="en-US" sz="6300" dirty="0">
                <a:solidFill>
                  <a:srgbClr val="000000"/>
                </a:solidFill>
                <a:latin typeface="Planer"/>
              </a:rPr>
              <a:t>3. The presenter</a:t>
            </a:r>
            <a:endParaRPr lang="en-US" sz="6328" dirty="0">
              <a:solidFill>
                <a:srgbClr val="000000"/>
              </a:solidFill>
              <a:latin typeface="Planer"/>
            </a:endParaRPr>
          </a:p>
        </p:txBody>
      </p:sp>
      <p:grpSp>
        <p:nvGrpSpPr>
          <p:cNvPr id="23" name="Group 23"/>
          <p:cNvGrpSpPr/>
          <p:nvPr/>
        </p:nvGrpSpPr>
        <p:grpSpPr>
          <a:xfrm>
            <a:off x="11906818" y="6197668"/>
            <a:ext cx="6229350" cy="1943100"/>
            <a:chOff x="0" y="0"/>
            <a:chExt cx="1640652" cy="511763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640652" cy="511763"/>
            </a:xfrm>
            <a:custGeom>
              <a:avLst/>
              <a:gdLst/>
              <a:ahLst/>
              <a:cxnLst/>
              <a:rect l="l" t="t" r="r" b="b"/>
              <a:pathLst>
                <a:path w="1640652" h="511763">
                  <a:moveTo>
                    <a:pt x="0" y="0"/>
                  </a:moveTo>
                  <a:lnTo>
                    <a:pt x="1640652" y="0"/>
                  </a:lnTo>
                  <a:lnTo>
                    <a:pt x="1640652" y="511763"/>
                  </a:lnTo>
                  <a:lnTo>
                    <a:pt x="0" y="51176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-47625"/>
              <a:ext cx="1640652" cy="559388"/>
            </a:xfrm>
            <a:prstGeom prst="rect">
              <a:avLst/>
            </a:prstGeom>
          </p:spPr>
          <p:txBody>
            <a:bodyPr lIns="71438" tIns="71438" rIns="71438" bIns="71438" rtlCol="0" anchor="ctr"/>
            <a:lstStyle/>
            <a:p>
              <a:pPr algn="ctr">
                <a:lnSpc>
                  <a:spcPts val="3543"/>
                </a:lnSpc>
              </a:pPr>
              <a:r>
                <a:rPr lang="en-US" sz="2531">
                  <a:solidFill>
                    <a:srgbClr val="FB8C00"/>
                  </a:solidFill>
                  <a:latin typeface="Planer"/>
                </a:rPr>
                <a:t> </a:t>
              </a:r>
            </a:p>
          </p:txBody>
        </p:sp>
      </p:grpSp>
      <p:sp>
        <p:nvSpPr>
          <p:cNvPr id="26" name="TextBox 26"/>
          <p:cNvSpPr txBox="1"/>
          <p:nvPr/>
        </p:nvSpPr>
        <p:spPr>
          <a:xfrm>
            <a:off x="11993701" y="6214933"/>
            <a:ext cx="6055584" cy="17514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543"/>
              </a:lnSpc>
            </a:pPr>
            <a:r>
              <a:rPr lang="en-US" sz="2531">
                <a:solidFill>
                  <a:srgbClr val="000000"/>
                </a:solidFill>
                <a:latin typeface="Planer"/>
              </a:rPr>
              <a:t>B - This person will get up to present but often their presentations are made up of a lot of pauses, ‘like’s &amp; ‘em’. They aren’t often very effective presenters! </a:t>
            </a:r>
          </a:p>
        </p:txBody>
      </p:sp>
      <p:grpSp>
        <p:nvGrpSpPr>
          <p:cNvPr id="27" name="Group 27"/>
          <p:cNvGrpSpPr/>
          <p:nvPr/>
        </p:nvGrpSpPr>
        <p:grpSpPr>
          <a:xfrm>
            <a:off x="11906818" y="8343900"/>
            <a:ext cx="6229350" cy="1943100"/>
            <a:chOff x="0" y="0"/>
            <a:chExt cx="1640652" cy="511763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640652" cy="511763"/>
            </a:xfrm>
            <a:custGeom>
              <a:avLst/>
              <a:gdLst/>
              <a:ahLst/>
              <a:cxnLst/>
              <a:rect l="l" t="t" r="r" b="b"/>
              <a:pathLst>
                <a:path w="1640652" h="511763">
                  <a:moveTo>
                    <a:pt x="0" y="0"/>
                  </a:moveTo>
                  <a:lnTo>
                    <a:pt x="1640652" y="0"/>
                  </a:lnTo>
                  <a:lnTo>
                    <a:pt x="1640652" y="511763"/>
                  </a:lnTo>
                  <a:lnTo>
                    <a:pt x="0" y="51176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0" y="-47625"/>
              <a:ext cx="1640652" cy="559388"/>
            </a:xfrm>
            <a:prstGeom prst="rect">
              <a:avLst/>
            </a:prstGeom>
          </p:spPr>
          <p:txBody>
            <a:bodyPr lIns="71438" tIns="71438" rIns="71438" bIns="71438" rtlCol="0" anchor="ctr"/>
            <a:lstStyle/>
            <a:p>
              <a:pPr algn="ctr">
                <a:lnSpc>
                  <a:spcPts val="3543"/>
                </a:lnSpc>
              </a:pPr>
              <a:endParaRPr/>
            </a:p>
          </p:txBody>
        </p:sp>
      </p:grpSp>
      <p:sp>
        <p:nvSpPr>
          <p:cNvPr id="30" name="TextBox 30"/>
          <p:cNvSpPr txBox="1"/>
          <p:nvPr/>
        </p:nvSpPr>
        <p:spPr>
          <a:xfrm>
            <a:off x="11983585" y="8436043"/>
            <a:ext cx="6357937" cy="17514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543"/>
              </a:lnSpc>
            </a:pPr>
            <a:r>
              <a:rPr lang="en-US" sz="2531">
                <a:solidFill>
                  <a:srgbClr val="000000"/>
                </a:solidFill>
                <a:latin typeface="Planer"/>
              </a:rPr>
              <a:t>C - This person can present well but lacks effectiveness as they don’t rehearse enough and it can lead to them sound as if they are reading directly from a script. </a:t>
            </a:r>
          </a:p>
        </p:txBody>
      </p:sp>
      <p:grpSp>
        <p:nvGrpSpPr>
          <p:cNvPr id="31" name="Group 31"/>
          <p:cNvGrpSpPr/>
          <p:nvPr/>
        </p:nvGrpSpPr>
        <p:grpSpPr>
          <a:xfrm>
            <a:off x="11906818" y="4042171"/>
            <a:ext cx="6229350" cy="1943100"/>
            <a:chOff x="0" y="0"/>
            <a:chExt cx="1640652" cy="511763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1640652" cy="511763"/>
            </a:xfrm>
            <a:custGeom>
              <a:avLst/>
              <a:gdLst/>
              <a:ahLst/>
              <a:cxnLst/>
              <a:rect l="l" t="t" r="r" b="b"/>
              <a:pathLst>
                <a:path w="1640652" h="511763">
                  <a:moveTo>
                    <a:pt x="0" y="0"/>
                  </a:moveTo>
                  <a:lnTo>
                    <a:pt x="1640652" y="0"/>
                  </a:lnTo>
                  <a:lnTo>
                    <a:pt x="1640652" y="511763"/>
                  </a:lnTo>
                  <a:lnTo>
                    <a:pt x="0" y="51176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0" y="-47625"/>
              <a:ext cx="1640652" cy="559388"/>
            </a:xfrm>
            <a:prstGeom prst="rect">
              <a:avLst/>
            </a:prstGeom>
          </p:spPr>
          <p:txBody>
            <a:bodyPr lIns="71438" tIns="71438" rIns="71438" bIns="71438" rtlCol="0" anchor="ctr"/>
            <a:lstStyle/>
            <a:p>
              <a:pPr algn="ctr">
                <a:lnSpc>
                  <a:spcPts val="3543"/>
                </a:lnSpc>
              </a:pPr>
              <a:r>
                <a:rPr lang="en-US" sz="2531">
                  <a:solidFill>
                    <a:srgbClr val="FB8C00"/>
                  </a:solidFill>
                  <a:latin typeface="Planer"/>
                </a:rPr>
                <a:t> </a:t>
              </a:r>
            </a:p>
          </p:txBody>
        </p:sp>
      </p:grpSp>
      <p:sp>
        <p:nvSpPr>
          <p:cNvPr id="34" name="TextBox 34"/>
          <p:cNvSpPr txBox="1"/>
          <p:nvPr/>
        </p:nvSpPr>
        <p:spPr>
          <a:xfrm>
            <a:off x="11906818" y="4335214"/>
            <a:ext cx="6434705" cy="1309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543"/>
              </a:lnSpc>
            </a:pPr>
            <a:r>
              <a:rPr lang="en-US" sz="2531">
                <a:solidFill>
                  <a:srgbClr val="000000"/>
                </a:solidFill>
                <a:latin typeface="Planer"/>
              </a:rPr>
              <a:t> A - This person rehearses their presentation and is able to present it in a way that sounds natural but is also easy to follow! </a:t>
            </a:r>
          </a:p>
        </p:txBody>
      </p:sp>
      <p:sp>
        <p:nvSpPr>
          <p:cNvPr id="37" name="TextBox 12">
            <a:extLst>
              <a:ext uri="{FF2B5EF4-FFF2-40B4-BE49-F238E27FC236}">
                <a16:creationId xmlns:a16="http://schemas.microsoft.com/office/drawing/2014/main" id="{A92194B9-AD61-D5C4-DE7B-B318E7DE9595}"/>
              </a:ext>
            </a:extLst>
          </p:cNvPr>
          <p:cNvSpPr txBox="1"/>
          <p:nvPr/>
        </p:nvSpPr>
        <p:spPr>
          <a:xfrm>
            <a:off x="203843" y="4013745"/>
            <a:ext cx="6134165" cy="2123926"/>
          </a:xfrm>
          <a:prstGeom prst="rect">
            <a:avLst/>
          </a:prstGeom>
        </p:spPr>
        <p:txBody>
          <a:bodyPr lIns="71438" tIns="71438" rIns="71438" bIns="71438" rtlCol="0" anchor="ctr"/>
          <a:lstStyle/>
          <a:p>
            <a:pPr algn="ctr">
              <a:lnSpc>
                <a:spcPts val="3543"/>
              </a:lnSpc>
            </a:pPr>
            <a:endParaRPr/>
          </a:p>
        </p:txBody>
      </p:sp>
      <p:grpSp>
        <p:nvGrpSpPr>
          <p:cNvPr id="40" name="Group 5">
            <a:extLst>
              <a:ext uri="{FF2B5EF4-FFF2-40B4-BE49-F238E27FC236}">
                <a16:creationId xmlns:a16="http://schemas.microsoft.com/office/drawing/2014/main" id="{EA1097F5-B4F4-7190-E686-D8EA0203BA5C}"/>
              </a:ext>
            </a:extLst>
          </p:cNvPr>
          <p:cNvGrpSpPr/>
          <p:nvPr/>
        </p:nvGrpSpPr>
        <p:grpSpPr>
          <a:xfrm>
            <a:off x="12890996" y="4477821"/>
            <a:ext cx="3761807" cy="1024389"/>
            <a:chOff x="0" y="0"/>
            <a:chExt cx="1640652" cy="511763"/>
          </a:xfrm>
        </p:grpSpPr>
        <p:sp>
          <p:nvSpPr>
            <p:cNvPr id="41" name="Freeform 6">
              <a:extLst>
                <a:ext uri="{FF2B5EF4-FFF2-40B4-BE49-F238E27FC236}">
                  <a16:creationId xmlns:a16="http://schemas.microsoft.com/office/drawing/2014/main" id="{0AF221D4-E9B8-4878-A8F4-13BC0714BF6F}"/>
                </a:ext>
              </a:extLst>
            </p:cNvPr>
            <p:cNvSpPr/>
            <p:nvPr/>
          </p:nvSpPr>
          <p:spPr>
            <a:xfrm>
              <a:off x="0" y="0"/>
              <a:ext cx="1640652" cy="511763"/>
            </a:xfrm>
            <a:custGeom>
              <a:avLst/>
              <a:gdLst/>
              <a:ahLst/>
              <a:cxnLst/>
              <a:rect l="l" t="t" r="r" b="b"/>
              <a:pathLst>
                <a:path w="1640652" h="511763">
                  <a:moveTo>
                    <a:pt x="0" y="0"/>
                  </a:moveTo>
                  <a:lnTo>
                    <a:pt x="1640652" y="0"/>
                  </a:lnTo>
                  <a:lnTo>
                    <a:pt x="1640652" y="511763"/>
                  </a:lnTo>
                  <a:lnTo>
                    <a:pt x="0" y="51176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42" name="TextBox 7">
              <a:extLst>
                <a:ext uri="{FF2B5EF4-FFF2-40B4-BE49-F238E27FC236}">
                  <a16:creationId xmlns:a16="http://schemas.microsoft.com/office/drawing/2014/main" id="{66A29551-BF7D-EC82-0A0C-B4FC2CEA1CBA}"/>
                </a:ext>
              </a:extLst>
            </p:cNvPr>
            <p:cNvSpPr txBox="1"/>
            <p:nvPr/>
          </p:nvSpPr>
          <p:spPr>
            <a:xfrm>
              <a:off x="0" y="-38100"/>
              <a:ext cx="1640652" cy="5498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20"/>
                </a:lnSpc>
              </a:pPr>
              <a:r>
                <a:rPr lang="en-US" sz="4000" dirty="0">
                  <a:solidFill>
                    <a:srgbClr val="FB8C00"/>
                  </a:solidFill>
                  <a:latin typeface="Planer"/>
                </a:rPr>
                <a:t>3. The presenter</a:t>
              </a:r>
            </a:p>
          </p:txBody>
        </p:sp>
      </p:grpSp>
      <p:grpSp>
        <p:nvGrpSpPr>
          <p:cNvPr id="43" name="Group 5">
            <a:extLst>
              <a:ext uri="{FF2B5EF4-FFF2-40B4-BE49-F238E27FC236}">
                <a16:creationId xmlns:a16="http://schemas.microsoft.com/office/drawing/2014/main" id="{F4A912F0-9FF7-2ECE-2A14-F8D541CA5924}"/>
              </a:ext>
            </a:extLst>
          </p:cNvPr>
          <p:cNvGrpSpPr/>
          <p:nvPr/>
        </p:nvGrpSpPr>
        <p:grpSpPr>
          <a:xfrm>
            <a:off x="13411200" y="6615844"/>
            <a:ext cx="3737770" cy="1297453"/>
            <a:chOff x="-9633" y="-49755"/>
            <a:chExt cx="1650285" cy="561518"/>
          </a:xfrm>
        </p:grpSpPr>
        <p:sp>
          <p:nvSpPr>
            <p:cNvPr id="44" name="Freeform 6">
              <a:extLst>
                <a:ext uri="{FF2B5EF4-FFF2-40B4-BE49-F238E27FC236}">
                  <a16:creationId xmlns:a16="http://schemas.microsoft.com/office/drawing/2014/main" id="{B587E375-5E9B-D831-AD22-83A5DB0949D9}"/>
                </a:ext>
              </a:extLst>
            </p:cNvPr>
            <p:cNvSpPr/>
            <p:nvPr/>
          </p:nvSpPr>
          <p:spPr>
            <a:xfrm>
              <a:off x="-9633" y="-49755"/>
              <a:ext cx="1640652" cy="511763"/>
            </a:xfrm>
            <a:custGeom>
              <a:avLst/>
              <a:gdLst/>
              <a:ahLst/>
              <a:cxnLst/>
              <a:rect l="l" t="t" r="r" b="b"/>
              <a:pathLst>
                <a:path w="1640652" h="511763">
                  <a:moveTo>
                    <a:pt x="0" y="0"/>
                  </a:moveTo>
                  <a:lnTo>
                    <a:pt x="1640652" y="0"/>
                  </a:lnTo>
                  <a:lnTo>
                    <a:pt x="1640652" y="511763"/>
                  </a:lnTo>
                  <a:lnTo>
                    <a:pt x="0" y="51176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45" name="TextBox 7">
              <a:extLst>
                <a:ext uri="{FF2B5EF4-FFF2-40B4-BE49-F238E27FC236}">
                  <a16:creationId xmlns:a16="http://schemas.microsoft.com/office/drawing/2014/main" id="{6E9D464B-2F59-C577-FCAC-9EC3B31063EC}"/>
                </a:ext>
              </a:extLst>
            </p:cNvPr>
            <p:cNvSpPr txBox="1"/>
            <p:nvPr/>
          </p:nvSpPr>
          <p:spPr>
            <a:xfrm>
              <a:off x="0" y="-38100"/>
              <a:ext cx="1640652" cy="5498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20"/>
                </a:lnSpc>
              </a:pPr>
              <a:r>
                <a:rPr lang="en-US" sz="3600" dirty="0">
                  <a:solidFill>
                    <a:srgbClr val="FB8C00"/>
                  </a:solidFill>
                  <a:latin typeface="Planer"/>
                </a:rPr>
                <a:t>1. The winger</a:t>
              </a:r>
            </a:p>
          </p:txBody>
        </p:sp>
      </p:grpSp>
      <p:grpSp>
        <p:nvGrpSpPr>
          <p:cNvPr id="46" name="Group 5">
            <a:extLst>
              <a:ext uri="{FF2B5EF4-FFF2-40B4-BE49-F238E27FC236}">
                <a16:creationId xmlns:a16="http://schemas.microsoft.com/office/drawing/2014/main" id="{333CBC20-6427-E197-B840-C25E426D3451}"/>
              </a:ext>
            </a:extLst>
          </p:cNvPr>
          <p:cNvGrpSpPr/>
          <p:nvPr/>
        </p:nvGrpSpPr>
        <p:grpSpPr>
          <a:xfrm>
            <a:off x="13236736" y="8630650"/>
            <a:ext cx="3774867" cy="1399175"/>
            <a:chOff x="0" y="-38100"/>
            <a:chExt cx="1668383" cy="549863"/>
          </a:xfrm>
        </p:grpSpPr>
        <p:sp>
          <p:nvSpPr>
            <p:cNvPr id="47" name="Freeform 6">
              <a:extLst>
                <a:ext uri="{FF2B5EF4-FFF2-40B4-BE49-F238E27FC236}">
                  <a16:creationId xmlns:a16="http://schemas.microsoft.com/office/drawing/2014/main" id="{C7BAECEF-4DB5-EB46-02F5-2D62718799B5}"/>
                </a:ext>
              </a:extLst>
            </p:cNvPr>
            <p:cNvSpPr/>
            <p:nvPr/>
          </p:nvSpPr>
          <p:spPr>
            <a:xfrm>
              <a:off x="27731" y="-37654"/>
              <a:ext cx="1640652" cy="511763"/>
            </a:xfrm>
            <a:custGeom>
              <a:avLst/>
              <a:gdLst/>
              <a:ahLst/>
              <a:cxnLst/>
              <a:rect l="l" t="t" r="r" b="b"/>
              <a:pathLst>
                <a:path w="1640652" h="511763">
                  <a:moveTo>
                    <a:pt x="0" y="0"/>
                  </a:moveTo>
                  <a:lnTo>
                    <a:pt x="1640652" y="0"/>
                  </a:lnTo>
                  <a:lnTo>
                    <a:pt x="1640652" y="511763"/>
                  </a:lnTo>
                  <a:lnTo>
                    <a:pt x="0" y="51176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48" name="TextBox 7">
              <a:extLst>
                <a:ext uri="{FF2B5EF4-FFF2-40B4-BE49-F238E27FC236}">
                  <a16:creationId xmlns:a16="http://schemas.microsoft.com/office/drawing/2014/main" id="{0A4C2BB8-9706-F708-EE9A-81A5FB5B2EC6}"/>
                </a:ext>
              </a:extLst>
            </p:cNvPr>
            <p:cNvSpPr txBox="1"/>
            <p:nvPr/>
          </p:nvSpPr>
          <p:spPr>
            <a:xfrm>
              <a:off x="0" y="-38100"/>
              <a:ext cx="1640652" cy="5498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20"/>
                </a:lnSpc>
              </a:pPr>
              <a:r>
                <a:rPr lang="en-US" sz="4000" dirty="0">
                  <a:solidFill>
                    <a:srgbClr val="FB8C00"/>
                  </a:solidFill>
                  <a:latin typeface="Planer"/>
                </a:rPr>
                <a:t>2. The </a:t>
              </a:r>
              <a:endParaRPr lang="en-US" sz="4000">
                <a:solidFill>
                  <a:srgbClr val="FB8C00"/>
                </a:solidFill>
                <a:latin typeface="Planer"/>
              </a:endParaRPr>
            </a:p>
            <a:p>
              <a:pPr algn="ctr">
                <a:lnSpc>
                  <a:spcPts val="2520"/>
                </a:lnSpc>
              </a:pPr>
              <a:endParaRPr lang="en-US" sz="4000">
                <a:solidFill>
                  <a:srgbClr val="FB8C00"/>
                </a:solidFill>
                <a:latin typeface="Planer"/>
              </a:endParaRPr>
            </a:p>
            <a:p>
              <a:pPr algn="ctr">
                <a:lnSpc>
                  <a:spcPts val="2520"/>
                </a:lnSpc>
              </a:pPr>
              <a:r>
                <a:rPr lang="en-US" sz="4000" dirty="0">
                  <a:solidFill>
                    <a:srgbClr val="FB8C00"/>
                  </a:solidFill>
                  <a:latin typeface="Planer"/>
                </a:rPr>
                <a:t>middleman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2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286000" y="257175"/>
            <a:ext cx="13716000" cy="1543050"/>
            <a:chOff x="0" y="0"/>
            <a:chExt cx="3612444" cy="4064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2445" cy="406400"/>
            </a:xfrm>
            <a:custGeom>
              <a:avLst/>
              <a:gdLst/>
              <a:ahLst/>
              <a:cxnLst/>
              <a:rect l="l" t="t" r="r" b="b"/>
              <a:pathLst>
                <a:path w="3612445" h="406400">
                  <a:moveTo>
                    <a:pt x="3409245" y="0"/>
                  </a:moveTo>
                  <a:lnTo>
                    <a:pt x="203200" y="0"/>
                  </a:lnTo>
                  <a:lnTo>
                    <a:pt x="0" y="203200"/>
                  </a:lnTo>
                  <a:lnTo>
                    <a:pt x="203200" y="406400"/>
                  </a:lnTo>
                  <a:lnTo>
                    <a:pt x="3409245" y="406400"/>
                  </a:lnTo>
                  <a:lnTo>
                    <a:pt x="3612445" y="203200"/>
                  </a:lnTo>
                  <a:lnTo>
                    <a:pt x="3409245" y="0"/>
                  </a:lnTo>
                  <a:close/>
                </a:path>
              </a:pathLst>
            </a:custGeom>
            <a:solidFill>
              <a:srgbClr val="FB8C00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152400" y="-47625"/>
              <a:ext cx="3307644" cy="454025"/>
            </a:xfrm>
            <a:prstGeom prst="rect">
              <a:avLst/>
            </a:prstGeom>
          </p:spPr>
          <p:txBody>
            <a:bodyPr lIns="71438" tIns="71438" rIns="71438" bIns="71438" rtlCol="0" anchor="ctr"/>
            <a:lstStyle/>
            <a:p>
              <a:pPr algn="ctr">
                <a:lnSpc>
                  <a:spcPts val="3543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6542963" y="4032201"/>
            <a:ext cx="3829050" cy="3829050"/>
          </a:xfrm>
          <a:custGeom>
            <a:avLst/>
            <a:gdLst/>
            <a:ahLst/>
            <a:cxnLst/>
            <a:rect l="l" t="t" r="r" b="b"/>
            <a:pathLst>
              <a:path w="3829050" h="3829050">
                <a:moveTo>
                  <a:pt x="0" y="0"/>
                </a:moveTo>
                <a:lnTo>
                  <a:pt x="3829050" y="0"/>
                </a:lnTo>
                <a:lnTo>
                  <a:pt x="3829050" y="3829050"/>
                </a:lnTo>
                <a:lnTo>
                  <a:pt x="0" y="382905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TextBox 6"/>
          <p:cNvSpPr txBox="1"/>
          <p:nvPr/>
        </p:nvSpPr>
        <p:spPr>
          <a:xfrm>
            <a:off x="3085319" y="352275"/>
            <a:ext cx="12153985" cy="12099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843"/>
              </a:lnSpc>
            </a:pPr>
            <a:r>
              <a:rPr lang="en-US" sz="7000" dirty="0" err="1">
                <a:solidFill>
                  <a:srgbClr val="000000"/>
                </a:solidFill>
                <a:latin typeface="Planer"/>
              </a:rPr>
              <a:t>FutureMe</a:t>
            </a:r>
            <a:r>
              <a:rPr lang="en-US" sz="7000" dirty="0">
                <a:solidFill>
                  <a:srgbClr val="000000"/>
                </a:solidFill>
                <a:latin typeface="Planer"/>
              </a:rPr>
              <a:t> presentation top tips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186622" y="2494806"/>
            <a:ext cx="6876417" cy="537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31"/>
              </a:lnSpc>
            </a:pPr>
            <a:r>
              <a:rPr lang="en-US" sz="3093">
                <a:solidFill>
                  <a:srgbClr val="000000"/>
                </a:solidFill>
                <a:latin typeface="Planer"/>
              </a:rPr>
              <a:t>Make sure you have a strong introduction!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2323555" y="2730103"/>
            <a:ext cx="4935745" cy="537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31"/>
              </a:lnSpc>
            </a:pPr>
            <a:r>
              <a:rPr lang="en-US" sz="3093">
                <a:solidFill>
                  <a:srgbClr val="000000"/>
                </a:solidFill>
                <a:latin typeface="Planer"/>
              </a:rPr>
              <a:t>Is your presentation engaging?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0476347" y="8565654"/>
            <a:ext cx="7229141" cy="537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31"/>
              </a:lnSpc>
            </a:pPr>
            <a:r>
              <a:rPr lang="en-US" sz="3093">
                <a:solidFill>
                  <a:srgbClr val="000000"/>
                </a:solidFill>
                <a:latin typeface="Planer"/>
              </a:rPr>
              <a:t>Is your body language positive and engaging?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295594" y="4463802"/>
            <a:ext cx="5329238" cy="16356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31"/>
              </a:lnSpc>
            </a:pPr>
            <a:r>
              <a:rPr lang="en-US" sz="3093">
                <a:solidFill>
                  <a:srgbClr val="000000"/>
                </a:solidFill>
                <a:latin typeface="Planer"/>
              </a:rPr>
              <a:t>Use a positive tone of voice to avoid any misinterpretation or lack of interest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1290145" y="4713833"/>
            <a:ext cx="6415342" cy="16356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31"/>
              </a:lnSpc>
            </a:pPr>
            <a:r>
              <a:rPr lang="en-US" sz="3093">
                <a:solidFill>
                  <a:srgbClr val="000000"/>
                </a:solidFill>
                <a:latin typeface="Planer"/>
              </a:rPr>
              <a:t>Keep a strong and steady pace through out, so the audience can follow and understand what is being said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727700" y="8251776"/>
            <a:ext cx="4465025" cy="10864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31"/>
              </a:lnSpc>
            </a:pPr>
            <a:r>
              <a:rPr lang="en-US" sz="3093">
                <a:solidFill>
                  <a:srgbClr val="000000"/>
                </a:solidFill>
                <a:latin typeface="Planer"/>
              </a:rPr>
              <a:t>Don’t forget to take a breath!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2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286000" y="0"/>
            <a:ext cx="13716000" cy="1543050"/>
            <a:chOff x="0" y="0"/>
            <a:chExt cx="3612444" cy="4064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2445" cy="406400"/>
            </a:xfrm>
            <a:custGeom>
              <a:avLst/>
              <a:gdLst/>
              <a:ahLst/>
              <a:cxnLst/>
              <a:rect l="l" t="t" r="r" b="b"/>
              <a:pathLst>
                <a:path w="3612445" h="406400">
                  <a:moveTo>
                    <a:pt x="3409245" y="0"/>
                  </a:moveTo>
                  <a:lnTo>
                    <a:pt x="203200" y="0"/>
                  </a:lnTo>
                  <a:lnTo>
                    <a:pt x="0" y="203200"/>
                  </a:lnTo>
                  <a:lnTo>
                    <a:pt x="203200" y="406400"/>
                  </a:lnTo>
                  <a:lnTo>
                    <a:pt x="3409245" y="406400"/>
                  </a:lnTo>
                  <a:lnTo>
                    <a:pt x="3612445" y="203200"/>
                  </a:lnTo>
                  <a:lnTo>
                    <a:pt x="3409245" y="0"/>
                  </a:lnTo>
                  <a:close/>
                </a:path>
              </a:pathLst>
            </a:custGeom>
            <a:solidFill>
              <a:srgbClr val="FB8C00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152400" y="-47625"/>
              <a:ext cx="3307644" cy="454025"/>
            </a:xfrm>
            <a:prstGeom prst="rect">
              <a:avLst/>
            </a:prstGeom>
          </p:spPr>
          <p:txBody>
            <a:bodyPr lIns="71438" tIns="71438" rIns="71438" bIns="71438" rtlCol="0" anchor="ctr"/>
            <a:lstStyle/>
            <a:p>
              <a:pPr algn="ctr">
                <a:lnSpc>
                  <a:spcPts val="3543"/>
                </a:lnSpc>
              </a:pPr>
              <a:endParaRPr/>
            </a:p>
          </p:txBody>
        </p:sp>
      </p:grpSp>
      <p:sp>
        <p:nvSpPr>
          <p:cNvPr id="5" name="AutoShape 5"/>
          <p:cNvSpPr/>
          <p:nvPr/>
        </p:nvSpPr>
        <p:spPr>
          <a:xfrm flipV="1">
            <a:off x="0" y="5956102"/>
            <a:ext cx="18288000" cy="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6" name="AutoShape 6"/>
          <p:cNvSpPr/>
          <p:nvPr/>
        </p:nvSpPr>
        <p:spPr>
          <a:xfrm flipV="1">
            <a:off x="9144000" y="1543050"/>
            <a:ext cx="0" cy="8743950"/>
          </a:xfrm>
          <a:prstGeom prst="line">
            <a:avLst/>
          </a:prstGeom>
          <a:ln w="571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943158" y="1970883"/>
            <a:ext cx="2439502" cy="2085774"/>
          </a:xfrm>
          <a:prstGeom prst="rect">
            <a:avLst/>
          </a:prstGeom>
        </p:spPr>
      </p:pic>
      <p:sp>
        <p:nvSpPr>
          <p:cNvPr id="8" name="Freeform 8"/>
          <p:cNvSpPr/>
          <p:nvPr/>
        </p:nvSpPr>
        <p:spPr>
          <a:xfrm>
            <a:off x="12239041" y="1782516"/>
            <a:ext cx="3120605" cy="2274141"/>
          </a:xfrm>
          <a:custGeom>
            <a:avLst/>
            <a:gdLst/>
            <a:ahLst/>
            <a:cxnLst/>
            <a:rect l="l" t="t" r="r" b="b"/>
            <a:pathLst>
              <a:path w="3120605" h="2274141">
                <a:moveTo>
                  <a:pt x="0" y="0"/>
                </a:moveTo>
                <a:lnTo>
                  <a:pt x="3120605" y="0"/>
                </a:lnTo>
                <a:lnTo>
                  <a:pt x="3120605" y="2274141"/>
                </a:lnTo>
                <a:lnTo>
                  <a:pt x="0" y="227414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>
            <a:off x="2286000" y="6064151"/>
            <a:ext cx="3815262" cy="2766065"/>
          </a:xfrm>
          <a:custGeom>
            <a:avLst/>
            <a:gdLst/>
            <a:ahLst/>
            <a:cxnLst/>
            <a:rect l="l" t="t" r="r" b="b"/>
            <a:pathLst>
              <a:path w="3815262" h="2766065">
                <a:moveTo>
                  <a:pt x="0" y="0"/>
                </a:moveTo>
                <a:lnTo>
                  <a:pt x="3815262" y="0"/>
                </a:lnTo>
                <a:lnTo>
                  <a:pt x="3815262" y="2766065"/>
                </a:lnTo>
                <a:lnTo>
                  <a:pt x="0" y="276606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Freeform 10"/>
          <p:cNvSpPr/>
          <p:nvPr/>
        </p:nvSpPr>
        <p:spPr>
          <a:xfrm>
            <a:off x="12582252" y="5970389"/>
            <a:ext cx="2969788" cy="2953589"/>
          </a:xfrm>
          <a:custGeom>
            <a:avLst/>
            <a:gdLst/>
            <a:ahLst/>
            <a:cxnLst/>
            <a:rect l="l" t="t" r="r" b="b"/>
            <a:pathLst>
              <a:path w="2969788" h="2953589">
                <a:moveTo>
                  <a:pt x="0" y="0"/>
                </a:moveTo>
                <a:lnTo>
                  <a:pt x="2969788" y="0"/>
                </a:lnTo>
                <a:lnTo>
                  <a:pt x="2969788" y="2953589"/>
                </a:lnTo>
                <a:lnTo>
                  <a:pt x="0" y="295358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1" name="TextBox 11"/>
          <p:cNvSpPr txBox="1"/>
          <p:nvPr/>
        </p:nvSpPr>
        <p:spPr>
          <a:xfrm>
            <a:off x="4162909" y="208954"/>
            <a:ext cx="9962183" cy="9530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74"/>
              </a:lnSpc>
            </a:pPr>
            <a:r>
              <a:rPr lang="en-US" sz="5600" dirty="0">
                <a:solidFill>
                  <a:srgbClr val="000000"/>
                </a:solidFill>
                <a:latin typeface="Planer"/>
              </a:rPr>
              <a:t>Confidence &amp; body language tips...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286000" y="4413572"/>
            <a:ext cx="4046846" cy="1269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18"/>
              </a:lnSpc>
            </a:pPr>
            <a:r>
              <a:rPr lang="en-US" sz="3656">
                <a:solidFill>
                  <a:srgbClr val="000000"/>
                </a:solidFill>
                <a:latin typeface="Planer"/>
              </a:rPr>
              <a:t>Make eye contact with your audience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0477500" y="4413572"/>
            <a:ext cx="6643688" cy="1269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18"/>
              </a:lnSpc>
            </a:pPr>
            <a:r>
              <a:rPr lang="en-US" sz="3656">
                <a:solidFill>
                  <a:srgbClr val="000000"/>
                </a:solidFill>
                <a:latin typeface="Planer"/>
              </a:rPr>
              <a:t>Don’t avoid or look away from the audience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256210" y="8833490"/>
            <a:ext cx="6616480" cy="1269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18"/>
              </a:lnSpc>
            </a:pPr>
            <a:r>
              <a:rPr lang="en-US" sz="3656">
                <a:solidFill>
                  <a:srgbClr val="000000"/>
                </a:solidFill>
                <a:latin typeface="Planer"/>
              </a:rPr>
              <a:t>Make sure your body language is open and positive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0313179" y="8930354"/>
            <a:ext cx="7507935" cy="12617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118"/>
              </a:lnSpc>
            </a:pPr>
            <a:r>
              <a:rPr lang="en-US" sz="3656">
                <a:solidFill>
                  <a:srgbClr val="000000"/>
                </a:solidFill>
                <a:latin typeface="Planer"/>
              </a:rPr>
              <a:t>Use your smile as a buffer and to</a:t>
            </a:r>
          </a:p>
          <a:p>
            <a:pPr algn="ctr">
              <a:lnSpc>
                <a:spcPts val="5118"/>
              </a:lnSpc>
            </a:pPr>
            <a:r>
              <a:rPr lang="en-US" sz="3656">
                <a:solidFill>
                  <a:srgbClr val="000000"/>
                </a:solidFill>
                <a:latin typeface="Planer"/>
              </a:rPr>
              <a:t> lift the mood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2160D618096954EB4A29A9A27F4E6FD" ma:contentTypeVersion="18" ma:contentTypeDescription="Create a new document." ma:contentTypeScope="" ma:versionID="adade9cdb4b822530262cfaa61557c26">
  <xsd:schema xmlns:xsd="http://www.w3.org/2001/XMLSchema" xmlns:xs="http://www.w3.org/2001/XMLSchema" xmlns:p="http://schemas.microsoft.com/office/2006/metadata/properties" xmlns:ns2="03544d34-abbf-4a13-9dbc-9d5167fe99fb" xmlns:ns3="50e51e41-3b60-4674-ba63-b2e4a0a23144" targetNamespace="http://schemas.microsoft.com/office/2006/metadata/properties" ma:root="true" ma:fieldsID="4471eba5ae875d264279a2c4006820c7" ns2:_="" ns3:_="">
    <xsd:import namespace="03544d34-abbf-4a13-9dbc-9d5167fe99fb"/>
    <xsd:import namespace="50e51e41-3b60-4674-ba63-b2e4a0a2314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544d34-abbf-4a13-9dbc-9d5167fe99f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13b4e7a9-4921-4884-8ec2-23d386fa8e1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e51e41-3b60-4674-ba63-b2e4a0a23144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bec33f1a-8bfa-4938-9c14-c292800cf543}" ma:internalName="TaxCatchAll" ma:showField="CatchAllData" ma:web="50e51e41-3b60-4674-ba63-b2e4a0a2314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3544d34-abbf-4a13-9dbc-9d5167fe99fb">
      <Terms xmlns="http://schemas.microsoft.com/office/infopath/2007/PartnerControls"/>
    </lcf76f155ced4ddcb4097134ff3c332f>
    <TaxCatchAll xmlns="50e51e41-3b60-4674-ba63-b2e4a0a23144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05A0CDC-66DF-42CE-9518-78CBEEA16D60}">
  <ds:schemaRefs>
    <ds:schemaRef ds:uri="03544d34-abbf-4a13-9dbc-9d5167fe99fb"/>
    <ds:schemaRef ds:uri="50e51e41-3b60-4674-ba63-b2e4a0a2314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D3B7E2EF-7417-4532-B19B-A309AAE151FD}">
  <ds:schemaRefs>
    <ds:schemaRef ds:uri="03544d34-abbf-4a13-9dbc-9d5167fe99fb"/>
    <ds:schemaRef ds:uri="50e51e41-3b60-4674-ba63-b2e4a0a23144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2FF9D95E-9E56-47C1-855B-A1793AD2A80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569</Words>
  <Application>Microsoft Office PowerPoint</Application>
  <PresentationFormat>Custom</PresentationFormat>
  <Paragraphs>112</Paragraphs>
  <Slides>16</Slides>
  <Notes>3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Planer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Think outside the Slide</dc:title>
  <dc:creator>ARMSTRONG, HOPE O.</dc:creator>
  <cp:lastModifiedBy>ARMSTRONG, HOPE O.</cp:lastModifiedBy>
  <cp:revision>23</cp:revision>
  <dcterms:created xsi:type="dcterms:W3CDTF">2006-08-16T00:00:00Z</dcterms:created>
  <dcterms:modified xsi:type="dcterms:W3CDTF">2024-05-01T10:27:56Z</dcterms:modified>
  <dc:identifier>DAF-0akrf8A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0x01010032160D618096954EB4A29A9A27F4E6FD</vt:lpwstr>
  </property>
  <property fmtid="{D5CDD505-2E9C-101B-9397-08002B2CF9AE}" pid="3" name="MediaServiceImageTags">
    <vt:lpwstr/>
  </property>
</Properties>
</file>